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Lst>
  <p:sldSz cy="5143500" cx="9144000"/>
  <p:notesSz cx="6858000" cy="9144000"/>
  <p:embeddedFontLst>
    <p:embeddedFont>
      <p:font typeface="Nunito ExtraLight"/>
      <p:regular r:id="rId96"/>
      <p:bold r:id="rId97"/>
      <p:italic r:id="rId98"/>
      <p:boldItalic r:id="rId99"/>
    </p:embeddedFont>
    <p:embeddedFont>
      <p:font typeface="Nunito"/>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04" roundtripDataSignature="AMtx7miXmh/vuzjvHe8+k38gAKg+bvNE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customschemas.google.com/relationships/presentationmetadata" Target="meta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Nunito-boldItalic.fntdata"/><Relationship Id="rId102" Type="http://schemas.openxmlformats.org/officeDocument/2006/relationships/font" Target="fonts/Nunito-italic.fntdata"/><Relationship Id="rId101" Type="http://schemas.openxmlformats.org/officeDocument/2006/relationships/font" Target="fonts/Nunito-bold.fntdata"/><Relationship Id="rId100" Type="http://schemas.openxmlformats.org/officeDocument/2006/relationships/font" Target="fonts/Nunito-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NunitoExtraLight-bold.fntdata"/><Relationship Id="rId96" Type="http://schemas.openxmlformats.org/officeDocument/2006/relationships/font" Target="fonts/NunitoExtraLight-regular.fntdata"/><Relationship Id="rId11" Type="http://schemas.openxmlformats.org/officeDocument/2006/relationships/slide" Target="slides/slide5.xml"/><Relationship Id="rId99" Type="http://schemas.openxmlformats.org/officeDocument/2006/relationships/font" Target="fonts/NunitoExtraLight-boldItalic.fntdata"/><Relationship Id="rId10" Type="http://schemas.openxmlformats.org/officeDocument/2006/relationships/slide" Target="slides/slide4.xml"/><Relationship Id="rId98" Type="http://schemas.openxmlformats.org/officeDocument/2006/relationships/font" Target="fonts/NunitoExtraLight-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e12c5fbc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0e12c5fbc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e12c5fbc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0e12c5fbc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0e12c5fbc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0e12c5fbc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0e12c5fbc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0e12c5fbc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0e12c5fbc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0e12c5fbc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0e12c5fbc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0e12c5fbc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0e12c5fbc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0e12c5fbc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0e12c5fbc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0e12c5fbc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0e12c5fbc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0e12c5fbc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0e12c5fbc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0e12c5fbc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0e12c5fbc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0e12c5fbc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0e12c5fbc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0e12c5fbc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0e12c5fbc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0e12c5fbc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0e12c5fbc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0e12c5fbc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0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 name="Google Shape;405;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0e12c5fbc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0e12c5fbc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0e12c5fbc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0e12c5fbc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0e12c5fbc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0e12c5fbc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5" name="Google Shape;485;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0e12c5fb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0e12c5fb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0" name="Google Shape;51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8" name="Google Shape;54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0" name="Google Shape;560;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8" name="Google Shape;56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0e12c5fbc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0e12c5fbc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6" name="Google Shape;586;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2" name="Google Shape;592;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6" name="Google Shape;60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2" name="Google Shape;61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4" name="Google Shape;634;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e12c5fbc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e12c5fbc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3" name="Google Shape;64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0" name="Google Shape;65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7" name="Google Shape;65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0" name="Google Shape;670;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p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1" name="Google Shape;681;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7" name="Google Shape;687;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2" name="Google Shape;702;p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0e12c5fbc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0e12c5fbc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7" name="Google Shape;727;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5" name="Google Shape;735;p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3" name="Google Shape;743;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1" name="Google Shape;751;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9" name="Google Shape;759;p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4" name="Google Shape;764;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6" name="Google Shape;776;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8.png"/><Relationship Id="rId4" Type="http://schemas.openxmlformats.org/officeDocument/2006/relationships/image" Target="../media/image7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hyperlink" Target="https://www.instagram.com/cmstreambe/" TargetMode="External"/><Relationship Id="rId13" Type="http://schemas.openxmlformats.org/officeDocument/2006/relationships/image" Target="../media/image3.png"/><Relationship Id="rId12"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7.png"/><Relationship Id="rId4" Type="http://schemas.openxmlformats.org/officeDocument/2006/relationships/hyperlink" Target="https://www.linkedin.com/company/streambe/" TargetMode="External"/><Relationship Id="rId9" Type="http://schemas.openxmlformats.org/officeDocument/2006/relationships/image" Target="../media/image10.png"/><Relationship Id="rId5" Type="http://schemas.openxmlformats.org/officeDocument/2006/relationships/hyperlink" Target="https://www.facebook.com/Streambe/" TargetMode="External"/><Relationship Id="rId6" Type="http://schemas.openxmlformats.org/officeDocument/2006/relationships/image" Target="../media/image9.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hyperlink" Target="https://www.instagram.com/cmstreambe/" TargetMode="External"/><Relationship Id="rId12" Type="http://schemas.openxmlformats.org/officeDocument/2006/relationships/image" Target="../media/image11.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7.png"/><Relationship Id="rId4" Type="http://schemas.openxmlformats.org/officeDocument/2006/relationships/hyperlink" Target="https://www.linkedin.com/company/streambe/" TargetMode="External"/><Relationship Id="rId9" Type="http://schemas.openxmlformats.org/officeDocument/2006/relationships/image" Target="../media/image10.png"/><Relationship Id="rId5" Type="http://schemas.openxmlformats.org/officeDocument/2006/relationships/hyperlink" Target="https://www.facebook.com/Streambe/" TargetMode="External"/><Relationship Id="rId6" Type="http://schemas.openxmlformats.org/officeDocument/2006/relationships/image" Target="../media/image9.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 name="Shape 7"/>
        <p:cNvGrpSpPr/>
        <p:nvPr/>
      </p:nvGrpSpPr>
      <p:grpSpPr>
        <a:xfrm>
          <a:off x="0" y="0"/>
          <a:ext cx="0" cy="0"/>
          <a:chOff x="0" y="0"/>
          <a:chExt cx="0" cy="0"/>
        </a:xfrm>
      </p:grpSpPr>
      <p:pic>
        <p:nvPicPr>
          <p:cNvPr id="8" name="Google Shape;8;p83"/>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 name="Google Shape;9;p8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 name="Google Shape;10;p8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 name="Google Shape;11;p8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2" name="Google Shape;12;p83"/>
          <p:cNvGrpSpPr/>
          <p:nvPr/>
        </p:nvGrpSpPr>
        <p:grpSpPr>
          <a:xfrm>
            <a:off x="3599770" y="4739645"/>
            <a:ext cx="1965000" cy="329110"/>
            <a:chOff x="3076828" y="6119929"/>
            <a:chExt cx="2983149" cy="499636"/>
          </a:xfrm>
        </p:grpSpPr>
        <p:pic>
          <p:nvPicPr>
            <p:cNvPr id="13" name="Google Shape;13;p83"/>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 name="Google Shape;14;p83"/>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 name="Google Shape;15;p83"/>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8" name="Shape 78"/>
        <p:cNvGrpSpPr/>
        <p:nvPr/>
      </p:nvGrpSpPr>
      <p:grpSpPr>
        <a:xfrm>
          <a:off x="0" y="0"/>
          <a:ext cx="0" cy="0"/>
          <a:chOff x="0" y="0"/>
          <a:chExt cx="0" cy="0"/>
        </a:xfrm>
      </p:grpSpPr>
      <p:pic>
        <p:nvPicPr>
          <p:cNvPr id="79" name="Google Shape;79;p85"/>
          <p:cNvPicPr preferRelativeResize="0"/>
          <p:nvPr/>
        </p:nvPicPr>
        <p:blipFill rotWithShape="1">
          <a:blip r:embed="rId2">
            <a:alphaModFix/>
          </a:blip>
          <a:srcRect b="0" l="0" r="0" t="0"/>
          <a:stretch/>
        </p:blipFill>
        <p:spPr>
          <a:xfrm>
            <a:off x="-2210" y="-26583"/>
            <a:ext cx="9183282" cy="5170083"/>
          </a:xfrm>
          <a:prstGeom prst="rect">
            <a:avLst/>
          </a:prstGeom>
          <a:noFill/>
          <a:ln>
            <a:noFill/>
          </a:ln>
        </p:spPr>
      </p:pic>
      <p:sp>
        <p:nvSpPr>
          <p:cNvPr id="80" name="Google Shape;80;p8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4089D7"/>
              </a:buClr>
              <a:buSzPts val="4100"/>
              <a:buFont typeface="Nunito"/>
              <a:buNone/>
              <a:defRPr b="1" sz="41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8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2" name="Google Shape;82;p8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8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8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85" name="Google Shape;85;p85"/>
          <p:cNvGrpSpPr/>
          <p:nvPr/>
        </p:nvGrpSpPr>
        <p:grpSpPr>
          <a:xfrm>
            <a:off x="3599770" y="4739645"/>
            <a:ext cx="1965000" cy="329110"/>
            <a:chOff x="3076828" y="6119929"/>
            <a:chExt cx="2983149" cy="499636"/>
          </a:xfrm>
        </p:grpSpPr>
        <p:pic>
          <p:nvPicPr>
            <p:cNvPr id="86" name="Google Shape;86;p85"/>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87" name="Google Shape;87;p85"/>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88" name="Google Shape;88;p85"/>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9" name="Shape 89"/>
        <p:cNvGrpSpPr/>
        <p:nvPr/>
      </p:nvGrpSpPr>
      <p:grpSpPr>
        <a:xfrm>
          <a:off x="0" y="0"/>
          <a:ext cx="0" cy="0"/>
          <a:chOff x="0" y="0"/>
          <a:chExt cx="0" cy="0"/>
        </a:xfrm>
      </p:grpSpPr>
      <p:pic>
        <p:nvPicPr>
          <p:cNvPr id="90" name="Google Shape;90;p86"/>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1" name="Google Shape;91;p86"/>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86"/>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3" name="Google Shape;93;p86"/>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4" name="Google Shape;94;p8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8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8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97" name="Google Shape;97;p86"/>
          <p:cNvGrpSpPr/>
          <p:nvPr/>
        </p:nvGrpSpPr>
        <p:grpSpPr>
          <a:xfrm>
            <a:off x="3599770" y="4739645"/>
            <a:ext cx="1965000" cy="329110"/>
            <a:chOff x="3076828" y="6119929"/>
            <a:chExt cx="2983149" cy="499636"/>
          </a:xfrm>
        </p:grpSpPr>
        <p:pic>
          <p:nvPicPr>
            <p:cNvPr id="98" name="Google Shape;98;p8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99" name="Google Shape;99;p8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00" name="Google Shape;100;p8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bg>
      <p:bgPr>
        <a:solidFill>
          <a:schemeClr val="lt2"/>
        </a:solidFill>
      </p:bgPr>
    </p:bg>
    <p:spTree>
      <p:nvGrpSpPr>
        <p:cNvPr id="101" name="Shape 101"/>
        <p:cNvGrpSpPr/>
        <p:nvPr/>
      </p:nvGrpSpPr>
      <p:grpSpPr>
        <a:xfrm>
          <a:off x="0" y="0"/>
          <a:ext cx="0" cy="0"/>
          <a:chOff x="0" y="0"/>
          <a:chExt cx="0" cy="0"/>
        </a:xfrm>
      </p:grpSpPr>
      <p:pic>
        <p:nvPicPr>
          <p:cNvPr id="102" name="Google Shape;102;p87"/>
          <p:cNvPicPr preferRelativeResize="0"/>
          <p:nvPr/>
        </p:nvPicPr>
        <p:blipFill rotWithShape="1">
          <a:blip r:embed="rId2">
            <a:alphaModFix/>
          </a:blip>
          <a:srcRect b="0" l="0" r="0" t="0"/>
          <a:stretch/>
        </p:blipFill>
        <p:spPr>
          <a:xfrm>
            <a:off x="1759" y="-34783"/>
            <a:ext cx="9197848" cy="5178285"/>
          </a:xfrm>
          <a:prstGeom prst="rect">
            <a:avLst/>
          </a:prstGeom>
          <a:noFill/>
          <a:ln>
            <a:noFill/>
          </a:ln>
        </p:spPr>
      </p:pic>
      <p:sp>
        <p:nvSpPr>
          <p:cNvPr id="103" name="Google Shape;103;p8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8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8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pic>
        <p:nvPicPr>
          <p:cNvPr id="106" name="Google Shape;106;p87"/>
          <p:cNvPicPr preferRelativeResize="0"/>
          <p:nvPr/>
        </p:nvPicPr>
        <p:blipFill rotWithShape="1">
          <a:blip r:embed="rId3">
            <a:alphaModFix/>
          </a:blip>
          <a:srcRect b="0" l="0" r="0" t="0"/>
          <a:stretch/>
        </p:blipFill>
        <p:spPr>
          <a:xfrm>
            <a:off x="3611761" y="2221610"/>
            <a:ext cx="1920483" cy="700281"/>
          </a:xfrm>
          <a:prstGeom prst="rect">
            <a:avLst/>
          </a:prstGeom>
          <a:noFill/>
          <a:ln>
            <a:noFill/>
          </a:ln>
        </p:spPr>
      </p:pic>
      <p:pic>
        <p:nvPicPr>
          <p:cNvPr id="107" name="Google Shape;107;p87"/>
          <p:cNvPicPr preferRelativeResize="0"/>
          <p:nvPr/>
        </p:nvPicPr>
        <p:blipFill rotWithShape="1">
          <a:blip r:embed="rId4">
            <a:alphaModFix/>
          </a:blip>
          <a:srcRect b="0" l="0" r="0" t="0"/>
          <a:stretch/>
        </p:blipFill>
        <p:spPr>
          <a:xfrm>
            <a:off x="3990945" y="4801560"/>
            <a:ext cx="1162111" cy="19289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8" name="Shape 108"/>
        <p:cNvGrpSpPr/>
        <p:nvPr/>
      </p:nvGrpSpPr>
      <p:grpSpPr>
        <a:xfrm>
          <a:off x="0" y="0"/>
          <a:ext cx="0" cy="0"/>
          <a:chOff x="0" y="0"/>
          <a:chExt cx="0" cy="0"/>
        </a:xfrm>
      </p:grpSpPr>
      <p:pic>
        <p:nvPicPr>
          <p:cNvPr id="109" name="Google Shape;109;p96"/>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10" name="Google Shape;110;p9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9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9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13" name="Google Shape;113;p96"/>
          <p:cNvGrpSpPr/>
          <p:nvPr/>
        </p:nvGrpSpPr>
        <p:grpSpPr>
          <a:xfrm>
            <a:off x="3599770" y="4739645"/>
            <a:ext cx="1965000" cy="329110"/>
            <a:chOff x="3076828" y="6119929"/>
            <a:chExt cx="2983149" cy="499636"/>
          </a:xfrm>
        </p:grpSpPr>
        <p:pic>
          <p:nvPicPr>
            <p:cNvPr id="114" name="Google Shape;114;p9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15" name="Google Shape;115;p9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16" name="Google Shape;116;p9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17" name="Shape 117"/>
        <p:cNvGrpSpPr/>
        <p:nvPr/>
      </p:nvGrpSpPr>
      <p:grpSpPr>
        <a:xfrm>
          <a:off x="0" y="0"/>
          <a:ext cx="0" cy="0"/>
          <a:chOff x="0" y="0"/>
          <a:chExt cx="0" cy="0"/>
        </a:xfrm>
      </p:grpSpPr>
      <p:pic>
        <p:nvPicPr>
          <p:cNvPr id="118" name="Google Shape;118;p97"/>
          <p:cNvPicPr preferRelativeResize="0"/>
          <p:nvPr/>
        </p:nvPicPr>
        <p:blipFill rotWithShape="1">
          <a:blip r:embed="rId2">
            <a:alphaModFix/>
          </a:blip>
          <a:srcRect b="0" l="0" r="0" t="0"/>
          <a:stretch/>
        </p:blipFill>
        <p:spPr>
          <a:xfrm>
            <a:off x="-1" y="0"/>
            <a:ext cx="9144002" cy="5143500"/>
          </a:xfrm>
          <a:prstGeom prst="rect">
            <a:avLst/>
          </a:prstGeom>
          <a:noFill/>
          <a:ln>
            <a:noFill/>
          </a:ln>
        </p:spPr>
      </p:pic>
      <p:sp>
        <p:nvSpPr>
          <p:cNvPr id="119" name="Google Shape;119;p9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marR="0" algn="l">
              <a:lnSpc>
                <a:spcPct val="90000"/>
              </a:lnSpc>
              <a:spcBef>
                <a:spcPts val="800"/>
              </a:spcBef>
              <a:spcAft>
                <a:spcPts val="0"/>
              </a:spcAft>
              <a:buClr>
                <a:schemeClr val="dk1"/>
              </a:buClr>
              <a:buSzPts val="1800"/>
              <a:buFont typeface="Arial"/>
              <a:buChar char="•"/>
              <a:defRPr sz="1800">
                <a:latin typeface="Nunito"/>
                <a:ea typeface="Nunito"/>
                <a:cs typeface="Nunito"/>
                <a:sym typeface="Nunito"/>
              </a:defRPr>
            </a:lvl1pPr>
            <a:lvl2pPr indent="-342900" lvl="1" marL="914400" algn="l">
              <a:lnSpc>
                <a:spcPct val="90000"/>
              </a:lnSpc>
              <a:spcBef>
                <a:spcPts val="400"/>
              </a:spcBef>
              <a:spcAft>
                <a:spcPts val="0"/>
              </a:spcAft>
              <a:buClr>
                <a:schemeClr val="dk1"/>
              </a:buClr>
              <a:buSzPts val="1800"/>
              <a:buChar char="•"/>
              <a:defRPr/>
            </a:lvl2pPr>
            <a:lvl3pPr indent="-323850" lvl="2" marL="1371600" algn="l">
              <a:lnSpc>
                <a:spcPct val="90000"/>
              </a:lnSpc>
              <a:spcBef>
                <a:spcPts val="400"/>
              </a:spcBef>
              <a:spcAft>
                <a:spcPts val="0"/>
              </a:spcAft>
              <a:buClr>
                <a:schemeClr val="dk1"/>
              </a:buClr>
              <a:buSzPts val="15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9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9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9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23" name="Google Shape;123;p97"/>
          <p:cNvGrpSpPr/>
          <p:nvPr/>
        </p:nvGrpSpPr>
        <p:grpSpPr>
          <a:xfrm>
            <a:off x="3599770" y="4739645"/>
            <a:ext cx="1965000" cy="329110"/>
            <a:chOff x="3076828" y="6119929"/>
            <a:chExt cx="2983149" cy="499636"/>
          </a:xfrm>
        </p:grpSpPr>
        <p:pic>
          <p:nvPicPr>
            <p:cNvPr id="124" name="Google Shape;124;p97"/>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25" name="Google Shape;125;p97"/>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sp>
        <p:nvSpPr>
          <p:cNvPr id="126" name="Google Shape;126;p9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7" name="Google Shape;127;p97"/>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8" name="Shape 128"/>
        <p:cNvGrpSpPr/>
        <p:nvPr/>
      </p:nvGrpSpPr>
      <p:grpSpPr>
        <a:xfrm>
          <a:off x="0" y="0"/>
          <a:ext cx="0" cy="0"/>
          <a:chOff x="0" y="0"/>
          <a:chExt cx="0" cy="0"/>
        </a:xfrm>
      </p:grpSpPr>
      <p:pic>
        <p:nvPicPr>
          <p:cNvPr id="129" name="Google Shape;129;p98"/>
          <p:cNvPicPr preferRelativeResize="0"/>
          <p:nvPr/>
        </p:nvPicPr>
        <p:blipFill rotWithShape="1">
          <a:blip r:embed="rId2">
            <a:alphaModFix/>
          </a:blip>
          <a:srcRect b="0" l="0" r="0" t="0"/>
          <a:stretch/>
        </p:blipFill>
        <p:spPr>
          <a:xfrm>
            <a:off x="-13151" y="-49427"/>
            <a:ext cx="9223858" cy="5192928"/>
          </a:xfrm>
          <a:prstGeom prst="rect">
            <a:avLst/>
          </a:prstGeom>
          <a:noFill/>
          <a:ln>
            <a:noFill/>
          </a:ln>
        </p:spPr>
      </p:pic>
      <p:sp>
        <p:nvSpPr>
          <p:cNvPr id="130" name="Google Shape;130;p98"/>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4100"/>
              <a:buFont typeface="Nunito"/>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9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666666"/>
              </a:buClr>
              <a:buSzPts val="1800"/>
              <a:buNone/>
              <a:defRPr sz="1800">
                <a:solidFill>
                  <a:srgbClr val="666666"/>
                </a:solidFill>
              </a:defRPr>
            </a:lvl1pPr>
            <a:lvl2pPr indent="-228600" lvl="1" marL="914400" algn="l">
              <a:lnSpc>
                <a:spcPct val="90000"/>
              </a:lnSpc>
              <a:spcBef>
                <a:spcPts val="400"/>
              </a:spcBef>
              <a:spcAft>
                <a:spcPts val="0"/>
              </a:spcAft>
              <a:buClr>
                <a:srgbClr val="9E9E9E"/>
              </a:buClr>
              <a:buSzPts val="1500"/>
              <a:buNone/>
              <a:defRPr sz="1500">
                <a:solidFill>
                  <a:srgbClr val="9E9E9E"/>
                </a:solidFill>
              </a:defRPr>
            </a:lvl2pPr>
            <a:lvl3pPr indent="-228600" lvl="2" marL="1371600" algn="l">
              <a:lnSpc>
                <a:spcPct val="90000"/>
              </a:lnSpc>
              <a:spcBef>
                <a:spcPts val="400"/>
              </a:spcBef>
              <a:spcAft>
                <a:spcPts val="0"/>
              </a:spcAft>
              <a:buClr>
                <a:srgbClr val="9E9E9E"/>
              </a:buClr>
              <a:buSzPts val="1400"/>
              <a:buNone/>
              <a:defRPr sz="1400">
                <a:solidFill>
                  <a:srgbClr val="9E9E9E"/>
                </a:solidFill>
              </a:defRPr>
            </a:lvl3pPr>
            <a:lvl4pPr indent="-228600" lvl="3" marL="1828800" algn="l">
              <a:lnSpc>
                <a:spcPct val="90000"/>
              </a:lnSpc>
              <a:spcBef>
                <a:spcPts val="400"/>
              </a:spcBef>
              <a:spcAft>
                <a:spcPts val="0"/>
              </a:spcAft>
              <a:buClr>
                <a:srgbClr val="9E9E9E"/>
              </a:buClr>
              <a:buSzPts val="1200"/>
              <a:buNone/>
              <a:defRPr sz="1200">
                <a:solidFill>
                  <a:srgbClr val="9E9E9E"/>
                </a:solidFill>
              </a:defRPr>
            </a:lvl4pPr>
            <a:lvl5pPr indent="-228600" lvl="4" marL="2286000" algn="l">
              <a:lnSpc>
                <a:spcPct val="90000"/>
              </a:lnSpc>
              <a:spcBef>
                <a:spcPts val="400"/>
              </a:spcBef>
              <a:spcAft>
                <a:spcPts val="0"/>
              </a:spcAft>
              <a:buClr>
                <a:srgbClr val="9E9E9E"/>
              </a:buClr>
              <a:buSzPts val="1200"/>
              <a:buNone/>
              <a:defRPr sz="1200">
                <a:solidFill>
                  <a:srgbClr val="9E9E9E"/>
                </a:solidFill>
              </a:defRPr>
            </a:lvl5pPr>
            <a:lvl6pPr indent="-228600" lvl="5" marL="2743200" algn="l">
              <a:lnSpc>
                <a:spcPct val="90000"/>
              </a:lnSpc>
              <a:spcBef>
                <a:spcPts val="400"/>
              </a:spcBef>
              <a:spcAft>
                <a:spcPts val="0"/>
              </a:spcAft>
              <a:buClr>
                <a:srgbClr val="9E9E9E"/>
              </a:buClr>
              <a:buSzPts val="1200"/>
              <a:buNone/>
              <a:defRPr sz="1200">
                <a:solidFill>
                  <a:srgbClr val="9E9E9E"/>
                </a:solidFill>
              </a:defRPr>
            </a:lvl6pPr>
            <a:lvl7pPr indent="-228600" lvl="6" marL="3200400" algn="l">
              <a:lnSpc>
                <a:spcPct val="90000"/>
              </a:lnSpc>
              <a:spcBef>
                <a:spcPts val="400"/>
              </a:spcBef>
              <a:spcAft>
                <a:spcPts val="0"/>
              </a:spcAft>
              <a:buClr>
                <a:srgbClr val="9E9E9E"/>
              </a:buClr>
              <a:buSzPts val="1200"/>
              <a:buNone/>
              <a:defRPr sz="1200">
                <a:solidFill>
                  <a:srgbClr val="9E9E9E"/>
                </a:solidFill>
              </a:defRPr>
            </a:lvl7pPr>
            <a:lvl8pPr indent="-228600" lvl="7" marL="3657600" algn="l">
              <a:lnSpc>
                <a:spcPct val="90000"/>
              </a:lnSpc>
              <a:spcBef>
                <a:spcPts val="400"/>
              </a:spcBef>
              <a:spcAft>
                <a:spcPts val="0"/>
              </a:spcAft>
              <a:buClr>
                <a:srgbClr val="9E9E9E"/>
              </a:buClr>
              <a:buSzPts val="1200"/>
              <a:buNone/>
              <a:defRPr sz="1200">
                <a:solidFill>
                  <a:srgbClr val="9E9E9E"/>
                </a:solidFill>
              </a:defRPr>
            </a:lvl8pPr>
            <a:lvl9pPr indent="-228600" lvl="8" marL="4114800" algn="l">
              <a:lnSpc>
                <a:spcPct val="90000"/>
              </a:lnSpc>
              <a:spcBef>
                <a:spcPts val="400"/>
              </a:spcBef>
              <a:spcAft>
                <a:spcPts val="0"/>
              </a:spcAft>
              <a:buClr>
                <a:srgbClr val="9E9E9E"/>
              </a:buClr>
              <a:buSzPts val="1200"/>
              <a:buNone/>
              <a:defRPr sz="1200">
                <a:solidFill>
                  <a:srgbClr val="9E9E9E"/>
                </a:solidFill>
              </a:defRPr>
            </a:lvl9pPr>
          </a:lstStyle>
          <a:p/>
        </p:txBody>
      </p:sp>
      <p:sp>
        <p:nvSpPr>
          <p:cNvPr id="132" name="Google Shape;132;p9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9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9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35" name="Google Shape;135;p98"/>
          <p:cNvGrpSpPr/>
          <p:nvPr/>
        </p:nvGrpSpPr>
        <p:grpSpPr>
          <a:xfrm>
            <a:off x="3599770" y="4739645"/>
            <a:ext cx="1965000" cy="329110"/>
            <a:chOff x="3076828" y="6119929"/>
            <a:chExt cx="2983149" cy="499636"/>
          </a:xfrm>
        </p:grpSpPr>
        <p:pic>
          <p:nvPicPr>
            <p:cNvPr id="136" name="Google Shape;136;p98"/>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37" name="Google Shape;137;p98"/>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38" name="Google Shape;138;p98"/>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9" name="Shape 139"/>
        <p:cNvGrpSpPr/>
        <p:nvPr/>
      </p:nvGrpSpPr>
      <p:grpSpPr>
        <a:xfrm>
          <a:off x="0" y="0"/>
          <a:ext cx="0" cy="0"/>
          <a:chOff x="0" y="0"/>
          <a:chExt cx="0" cy="0"/>
        </a:xfrm>
      </p:grpSpPr>
      <p:pic>
        <p:nvPicPr>
          <p:cNvPr id="140" name="Google Shape;140;p99"/>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41" name="Google Shape;141;p9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9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9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9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9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9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47" name="Google Shape;147;p99"/>
          <p:cNvGrpSpPr/>
          <p:nvPr/>
        </p:nvGrpSpPr>
        <p:grpSpPr>
          <a:xfrm>
            <a:off x="3599770" y="4739645"/>
            <a:ext cx="1965000" cy="329110"/>
            <a:chOff x="3076828" y="6119929"/>
            <a:chExt cx="2983149" cy="499636"/>
          </a:xfrm>
        </p:grpSpPr>
        <p:pic>
          <p:nvPicPr>
            <p:cNvPr id="148" name="Google Shape;148;p99"/>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9" name="Google Shape;149;p99"/>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0" name="Google Shape;150;p99"/>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51" name="Shape 151"/>
        <p:cNvGrpSpPr/>
        <p:nvPr/>
      </p:nvGrpSpPr>
      <p:grpSpPr>
        <a:xfrm>
          <a:off x="0" y="0"/>
          <a:ext cx="0" cy="0"/>
          <a:chOff x="0" y="0"/>
          <a:chExt cx="0" cy="0"/>
        </a:xfrm>
      </p:grpSpPr>
      <p:sp>
        <p:nvSpPr>
          <p:cNvPr id="152" name="Google Shape;152;p10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10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10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pic>
        <p:nvPicPr>
          <p:cNvPr id="155" name="Google Shape;155;p100"/>
          <p:cNvPicPr preferRelativeResize="0"/>
          <p:nvPr/>
        </p:nvPicPr>
        <p:blipFill rotWithShape="1">
          <a:blip r:embed="rId2">
            <a:alphaModFix/>
          </a:blip>
          <a:srcRect b="0" l="0" r="0" t="0"/>
          <a:stretch/>
        </p:blipFill>
        <p:spPr>
          <a:xfrm>
            <a:off x="-2211" y="-37796"/>
            <a:ext cx="9214172" cy="51874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6" name="Shape 156"/>
        <p:cNvGrpSpPr/>
        <p:nvPr/>
      </p:nvGrpSpPr>
      <p:grpSpPr>
        <a:xfrm>
          <a:off x="0" y="0"/>
          <a:ext cx="0" cy="0"/>
          <a:chOff x="0" y="0"/>
          <a:chExt cx="0" cy="0"/>
        </a:xfrm>
      </p:grpSpPr>
      <p:pic>
        <p:nvPicPr>
          <p:cNvPr id="157" name="Google Shape;157;p101"/>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58" name="Google Shape;158;p10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10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10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10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62" name="Google Shape;162;p101"/>
          <p:cNvGrpSpPr/>
          <p:nvPr/>
        </p:nvGrpSpPr>
        <p:grpSpPr>
          <a:xfrm>
            <a:off x="3599770" y="4739645"/>
            <a:ext cx="1965000" cy="329110"/>
            <a:chOff x="3076828" y="6119929"/>
            <a:chExt cx="2983149" cy="499636"/>
          </a:xfrm>
        </p:grpSpPr>
        <p:pic>
          <p:nvPicPr>
            <p:cNvPr id="163" name="Google Shape;163;p101"/>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64" name="Google Shape;164;p101"/>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65" name="Google Shape;165;p101"/>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6" name="Shape 166"/>
        <p:cNvGrpSpPr/>
        <p:nvPr/>
      </p:nvGrpSpPr>
      <p:grpSpPr>
        <a:xfrm>
          <a:off x="0" y="0"/>
          <a:ext cx="0" cy="0"/>
          <a:chOff x="0" y="0"/>
          <a:chExt cx="0" cy="0"/>
        </a:xfrm>
      </p:grpSpPr>
      <p:pic>
        <p:nvPicPr>
          <p:cNvPr id="167" name="Google Shape;167;p102"/>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68" name="Google Shape;168;p10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102"/>
          <p:cNvSpPr/>
          <p:nvPr>
            <p:ph idx="2" type="pic"/>
          </p:nvPr>
        </p:nvSpPr>
        <p:spPr>
          <a:xfrm>
            <a:off x="3887391" y="740569"/>
            <a:ext cx="4629300" cy="3655200"/>
          </a:xfrm>
          <a:prstGeom prst="rect">
            <a:avLst/>
          </a:prstGeom>
          <a:noFill/>
          <a:ln>
            <a:noFill/>
          </a:ln>
        </p:spPr>
      </p:sp>
      <p:sp>
        <p:nvSpPr>
          <p:cNvPr id="170" name="Google Shape;170;p10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1" name="Google Shape;171;p10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10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1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grpSp>
        <p:nvGrpSpPr>
          <p:cNvPr id="174" name="Google Shape;174;p102"/>
          <p:cNvGrpSpPr/>
          <p:nvPr/>
        </p:nvGrpSpPr>
        <p:grpSpPr>
          <a:xfrm>
            <a:off x="3599770" y="4739645"/>
            <a:ext cx="1965000" cy="329110"/>
            <a:chOff x="3076828" y="6119929"/>
            <a:chExt cx="2983149" cy="499636"/>
          </a:xfrm>
        </p:grpSpPr>
        <p:pic>
          <p:nvPicPr>
            <p:cNvPr id="175" name="Google Shape;175;p102"/>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76" name="Google Shape;176;p102"/>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77" name="Google Shape;177;p102"/>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2">
  <p:cSld name="TITLE_3">
    <p:spTree>
      <p:nvGrpSpPr>
        <p:cNvPr id="16" name="Shape 16"/>
        <p:cNvGrpSpPr/>
        <p:nvPr/>
      </p:nvGrpSpPr>
      <p:grpSpPr>
        <a:xfrm>
          <a:off x="0" y="0"/>
          <a:ext cx="0" cy="0"/>
          <a:chOff x="0" y="0"/>
          <a:chExt cx="0" cy="0"/>
        </a:xfrm>
      </p:grpSpPr>
      <p:pic>
        <p:nvPicPr>
          <p:cNvPr id="17" name="Google Shape;17;p88"/>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18" name="Google Shape;18;p88"/>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type="title">
  <p:cSld name="TITLE">
    <p:spTree>
      <p:nvGrpSpPr>
        <p:cNvPr id="19" name="Shape 19"/>
        <p:cNvGrpSpPr/>
        <p:nvPr/>
      </p:nvGrpSpPr>
      <p:grpSpPr>
        <a:xfrm>
          <a:off x="0" y="0"/>
          <a:ext cx="0" cy="0"/>
          <a:chOff x="0" y="0"/>
          <a:chExt cx="0" cy="0"/>
        </a:xfrm>
      </p:grpSpPr>
      <p:pic>
        <p:nvPicPr>
          <p:cNvPr id="20" name="Google Shape;20;p89"/>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21" name="Google Shape;21;p89"/>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515151"/>
                </a:solidFill>
                <a:latin typeface="Nunito ExtraLight"/>
                <a:ea typeface="Nunito ExtraLight"/>
                <a:cs typeface="Nunito ExtraLight"/>
                <a:sym typeface="Nunito ExtraLight"/>
              </a:rPr>
              <a:t>We connect to the information</a:t>
            </a:r>
            <a:endParaRPr b="0" i="0" sz="900" u="none" cap="none" strike="noStrike">
              <a:solidFill>
                <a:srgbClr val="515151"/>
              </a:solidFill>
              <a:latin typeface="Nunito ExtraLight"/>
              <a:ea typeface="Nunito ExtraLight"/>
              <a:cs typeface="Nunito ExtraLight"/>
              <a:sym typeface="Nunito ExtraLight"/>
            </a:endParaRPr>
          </a:p>
        </p:txBody>
      </p:sp>
      <p:sp>
        <p:nvSpPr>
          <p:cNvPr id="22" name="Google Shape;22;p89"/>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p:cSld name="TITLE_2">
    <p:spTree>
      <p:nvGrpSpPr>
        <p:cNvPr id="23" name="Shape 23"/>
        <p:cNvGrpSpPr/>
        <p:nvPr/>
      </p:nvGrpSpPr>
      <p:grpSpPr>
        <a:xfrm>
          <a:off x="0" y="0"/>
          <a:ext cx="0" cy="0"/>
          <a:chOff x="0" y="0"/>
          <a:chExt cx="0" cy="0"/>
        </a:xfrm>
      </p:grpSpPr>
      <p:sp>
        <p:nvSpPr>
          <p:cNvPr id="24" name="Google Shape;24;p90"/>
          <p:cNvSpPr/>
          <p:nvPr/>
        </p:nvSpPr>
        <p:spPr>
          <a:xfrm>
            <a:off x="7975" y="-7975"/>
            <a:ext cx="9144000" cy="5143500"/>
          </a:xfrm>
          <a:prstGeom prst="rect">
            <a:avLst/>
          </a:prstGeom>
          <a:solidFill>
            <a:srgbClr val="51515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 name="Google Shape;25;p90"/>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26" name="Google Shape;26;p90"/>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27" name="Google Shape;27;p90"/>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1">
  <p:cSld name="TITLE_2_1">
    <p:spTree>
      <p:nvGrpSpPr>
        <p:cNvPr id="28" name="Shape 28"/>
        <p:cNvGrpSpPr/>
        <p:nvPr/>
      </p:nvGrpSpPr>
      <p:grpSpPr>
        <a:xfrm>
          <a:off x="0" y="0"/>
          <a:ext cx="0" cy="0"/>
          <a:chOff x="0" y="0"/>
          <a:chExt cx="0" cy="0"/>
        </a:xfrm>
      </p:grpSpPr>
      <p:sp>
        <p:nvSpPr>
          <p:cNvPr id="29" name="Google Shape;29;p91"/>
          <p:cNvSpPr/>
          <p:nvPr/>
        </p:nvSpPr>
        <p:spPr>
          <a:xfrm>
            <a:off x="7975" y="-7975"/>
            <a:ext cx="9144000" cy="5143500"/>
          </a:xfrm>
          <a:prstGeom prst="rect">
            <a:avLst/>
          </a:prstGeom>
          <a:solidFill>
            <a:srgbClr val="74A2D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 name="Google Shape;30;p91"/>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31" name="Google Shape;31;p91"/>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32" name="Google Shape;32;p91"/>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nterior">
  <p:cSld name="Contenido interior">
    <p:spTree>
      <p:nvGrpSpPr>
        <p:cNvPr id="33" name="Shape 33"/>
        <p:cNvGrpSpPr/>
        <p:nvPr/>
      </p:nvGrpSpPr>
      <p:grpSpPr>
        <a:xfrm>
          <a:off x="0" y="0"/>
          <a:ext cx="0" cy="0"/>
          <a:chOff x="0" y="0"/>
          <a:chExt cx="0" cy="0"/>
        </a:xfrm>
      </p:grpSpPr>
      <p:sp>
        <p:nvSpPr>
          <p:cNvPr id="34" name="Google Shape;34;p92"/>
          <p:cNvSpPr txBox="1"/>
          <p:nvPr/>
        </p:nvSpPr>
        <p:spPr>
          <a:xfrm>
            <a:off x="6094800" y="290995"/>
            <a:ext cx="2295000" cy="137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s-AR" sz="900" u="none" cap="none" strike="noStrike">
                <a:solidFill>
                  <a:srgbClr val="515151"/>
                </a:solidFill>
                <a:latin typeface="Nunito ExtraLight"/>
                <a:ea typeface="Nunito ExtraLight"/>
                <a:cs typeface="Nunito ExtraLight"/>
                <a:sym typeface="Nunito ExtraLight"/>
              </a:rPr>
              <a:t>DOT Hotels - Resultados de búsqueda</a:t>
            </a:r>
            <a:endParaRPr b="0" i="0" sz="900" u="none" cap="none" strike="noStrike">
              <a:solidFill>
                <a:srgbClr val="515151"/>
              </a:solidFill>
              <a:latin typeface="Nunito ExtraLight"/>
              <a:ea typeface="Nunito ExtraLight"/>
              <a:cs typeface="Nunito ExtraLight"/>
              <a:sym typeface="Nunito ExtraLight"/>
            </a:endParaRPr>
          </a:p>
        </p:txBody>
      </p:sp>
      <p:sp>
        <p:nvSpPr>
          <p:cNvPr id="35" name="Google Shape;35;p92"/>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pic>
        <p:nvPicPr>
          <p:cNvPr id="36" name="Google Shape;36;p92"/>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CUSTOM">
    <p:spTree>
      <p:nvGrpSpPr>
        <p:cNvPr id="37" name="Shape 37"/>
        <p:cNvGrpSpPr/>
        <p:nvPr/>
      </p:nvGrpSpPr>
      <p:grpSpPr>
        <a:xfrm>
          <a:off x="0" y="0"/>
          <a:ext cx="0" cy="0"/>
          <a:chOff x="0" y="0"/>
          <a:chExt cx="0" cy="0"/>
        </a:xfrm>
      </p:grpSpPr>
      <p:grpSp>
        <p:nvGrpSpPr>
          <p:cNvPr id="38" name="Google Shape;38;p93"/>
          <p:cNvGrpSpPr/>
          <p:nvPr/>
        </p:nvGrpSpPr>
        <p:grpSpPr>
          <a:xfrm>
            <a:off x="1670402" y="4712397"/>
            <a:ext cx="5803196" cy="180000"/>
            <a:chOff x="2531757" y="9424819"/>
            <a:chExt cx="11606393" cy="360000"/>
          </a:xfrm>
        </p:grpSpPr>
        <p:pic>
          <p:nvPicPr>
            <p:cNvPr id="39" name="Google Shape;39;p93">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40" name="Google Shape;40;p93"/>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1" name="Google Shape;41;p93">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42" name="Google Shape;42;p93"/>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3" name="Google Shape;43;p93">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44" name="Google Shape;44;p93"/>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45" name="Google Shape;45;p93"/>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46" name="Google Shape;46;p93"/>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47" name="Google Shape;47;p93"/>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48" name="Google Shape;48;p93"/>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pic>
        <p:nvPicPr>
          <p:cNvPr id="49" name="Google Shape;49;p93"/>
          <p:cNvPicPr preferRelativeResize="0"/>
          <p:nvPr/>
        </p:nvPicPr>
        <p:blipFill rotWithShape="1">
          <a:blip r:embed="rId13">
            <a:alphaModFix/>
          </a:blip>
          <a:srcRect b="0" l="0" r="0" t="0"/>
          <a:stretch/>
        </p:blipFill>
        <p:spPr>
          <a:xfrm>
            <a:off x="180000" y="240380"/>
            <a:ext cx="1080000" cy="180000"/>
          </a:xfrm>
          <a:prstGeom prst="rect">
            <a:avLst/>
          </a:prstGeom>
          <a:noFill/>
          <a:ln>
            <a:noFill/>
          </a:ln>
        </p:spPr>
      </p:pic>
      <p:sp>
        <p:nvSpPr>
          <p:cNvPr id="50" name="Google Shape;50;p93"/>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AR" sz="900" u="none" cap="none" strike="noStrike">
                <a:solidFill>
                  <a:srgbClr val="515151"/>
                </a:solidFill>
                <a:latin typeface="Nunito ExtraLight"/>
                <a:ea typeface="Nunito ExtraLight"/>
                <a:cs typeface="Nunito ExtraLight"/>
                <a:sym typeface="Nunito ExtraLight"/>
              </a:rPr>
              <a:t>Conectamos a la información</a:t>
            </a:r>
            <a:endParaRPr b="0" i="0" sz="900" u="none" cap="none" strike="noStrike">
              <a:solidFill>
                <a:srgbClr val="515151"/>
              </a:solidFill>
              <a:latin typeface="Nunito ExtraLight"/>
              <a:ea typeface="Nunito ExtraLight"/>
              <a:cs typeface="Nunito ExtraLight"/>
              <a:sym typeface="Nunito ExtraLight"/>
            </a:endParaRPr>
          </a:p>
        </p:txBody>
      </p:sp>
      <p:sp>
        <p:nvSpPr>
          <p:cNvPr id="51" name="Google Shape;51;p93"/>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TITLE_1">
    <p:spTree>
      <p:nvGrpSpPr>
        <p:cNvPr id="52" name="Shape 52"/>
        <p:cNvGrpSpPr/>
        <p:nvPr/>
      </p:nvGrpSpPr>
      <p:grpSpPr>
        <a:xfrm>
          <a:off x="0" y="0"/>
          <a:ext cx="0" cy="0"/>
          <a:chOff x="0" y="0"/>
          <a:chExt cx="0" cy="0"/>
        </a:xfrm>
      </p:grpSpPr>
      <p:grpSp>
        <p:nvGrpSpPr>
          <p:cNvPr id="53" name="Google Shape;53;p94"/>
          <p:cNvGrpSpPr/>
          <p:nvPr/>
        </p:nvGrpSpPr>
        <p:grpSpPr>
          <a:xfrm>
            <a:off x="1670402" y="4712397"/>
            <a:ext cx="5803196" cy="180000"/>
            <a:chOff x="2531757" y="9424819"/>
            <a:chExt cx="11606393" cy="360000"/>
          </a:xfrm>
        </p:grpSpPr>
        <p:pic>
          <p:nvPicPr>
            <p:cNvPr id="54" name="Google Shape;54;p94">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55" name="Google Shape;55;p94"/>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6" name="Google Shape;56;p94">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57" name="Google Shape;57;p94"/>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8" name="Google Shape;58;p94">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59" name="Google Shape;59;p94"/>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60" name="Google Shape;60;p94"/>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61" name="Google Shape;61;p94"/>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62" name="Google Shape;62;p94"/>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63" name="Google Shape;63;p94"/>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AR"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4" name="Shape 64"/>
        <p:cNvGrpSpPr/>
        <p:nvPr/>
      </p:nvGrpSpPr>
      <p:grpSpPr>
        <a:xfrm>
          <a:off x="0" y="0"/>
          <a:ext cx="0" cy="0"/>
          <a:chOff x="0" y="0"/>
          <a:chExt cx="0" cy="0"/>
        </a:xfrm>
      </p:grpSpPr>
      <p:sp>
        <p:nvSpPr>
          <p:cNvPr id="65" name="Google Shape;65;p9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6" name="Google Shape;66;p9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9pPr>
          </a:lstStyle>
          <a:p/>
        </p:txBody>
      </p:sp>
      <p:sp>
        <p:nvSpPr>
          <p:cNvPr id="67" name="Google Shape;67;p9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8" name="Google Shape;68;p9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9" name="Google Shape;69;p9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theme" Target="../theme/theme1.xml"/><Relationship Id="rId12" Type="http://schemas.openxmlformats.org/officeDocument/2006/relationships/slideLayout" Target="../slideLayouts/slideLayout19.xml"/><Relationship Id="rId1" Type="http://schemas.openxmlformats.org/officeDocument/2006/relationships/image" Target="../media/image2.jpg"/><Relationship Id="rId2" Type="http://schemas.openxmlformats.org/officeDocument/2006/relationships/image" Target="../media/image4.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2"/>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EA4335"/>
          </p15:clr>
        </p15:guide>
        <p15:guide id="2" pos="480">
          <p15:clr>
            <a:srgbClr val="EA4335"/>
          </p15:clr>
        </p15:guide>
        <p15:guide id="3" pos="959">
          <p15:clr>
            <a:srgbClr val="EA4335"/>
          </p15:clr>
        </p15:guide>
        <p15:guide id="4" pos="1440">
          <p15:clr>
            <a:srgbClr val="EA4335"/>
          </p15:clr>
        </p15:guide>
        <p15:guide id="5" pos="1919">
          <p15:clr>
            <a:srgbClr val="EA4335"/>
          </p15:clr>
        </p15:guide>
        <p15:guide id="6" pos="2398">
          <p15:clr>
            <a:srgbClr val="EA4335"/>
          </p15:clr>
        </p15:guide>
        <p15:guide id="7" pos="2880">
          <p15:clr>
            <a:srgbClr val="EA4335"/>
          </p15:clr>
        </p15:guide>
        <p15:guide id="8" pos="3360">
          <p15:clr>
            <a:srgbClr val="EA4335"/>
          </p15:clr>
        </p15:guide>
        <p15:guide id="9" pos="3839">
          <p15:clr>
            <a:srgbClr val="EA4335"/>
          </p15:clr>
        </p15:guide>
        <p15:guide id="10" pos="4319">
          <p15:clr>
            <a:srgbClr val="EA4335"/>
          </p15:clr>
        </p15:guide>
        <p15:guide id="11" pos="4799">
          <p15:clr>
            <a:srgbClr val="EA4335"/>
          </p15:clr>
        </p15:guide>
        <p15:guide id="12" pos="5278">
          <p15:clr>
            <a:srgbClr val="EA4335"/>
          </p15:clr>
        </p15:guide>
        <p15:guide id="13" pos="5760">
          <p15:clr>
            <a:srgbClr val="EA4335"/>
          </p15:clr>
        </p15:guide>
        <p15:guide id="14" orient="horz">
          <p15:clr>
            <a:srgbClr val="EA4335"/>
          </p15:clr>
        </p15:guide>
        <p15:guide id="15" orient="horz" pos="270">
          <p15:clr>
            <a:srgbClr val="EA4335"/>
          </p15:clr>
        </p15:guide>
        <p15:guide id="16" orient="horz" pos="540">
          <p15:clr>
            <a:srgbClr val="EA4335"/>
          </p15:clr>
        </p15:guide>
        <p15:guide id="17" orient="horz" pos="810">
          <p15:clr>
            <a:srgbClr val="EA4335"/>
          </p15:clr>
        </p15:guide>
        <p15:guide id="18" orient="horz" pos="1080">
          <p15:clr>
            <a:srgbClr val="EA4335"/>
          </p15:clr>
        </p15:guide>
        <p15:guide id="19" orient="horz" pos="1350">
          <p15:clr>
            <a:srgbClr val="EA4335"/>
          </p15:clr>
        </p15:guide>
        <p15:guide id="20" orient="horz" pos="1619">
          <p15:clr>
            <a:srgbClr val="EA4335"/>
          </p15:clr>
        </p15:guide>
        <p15:guide id="21" orient="horz" pos="1889">
          <p15:clr>
            <a:srgbClr val="EA4335"/>
          </p15:clr>
        </p15:guide>
        <p15:guide id="22" orient="horz" pos="2159">
          <p15:clr>
            <a:srgbClr val="EA4335"/>
          </p15:clr>
        </p15:guide>
        <p15:guide id="23" orient="horz" pos="2429">
          <p15:clr>
            <a:srgbClr val="EA4335"/>
          </p15:clr>
        </p15:guide>
        <p15:guide id="24" orient="horz" pos="2699">
          <p15:clr>
            <a:srgbClr val="EA4335"/>
          </p15:clr>
        </p15:guide>
        <p15:guide id="25" orient="horz" pos="2969">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84"/>
          <p:cNvPicPr preferRelativeResize="0"/>
          <p:nvPr/>
        </p:nvPicPr>
        <p:blipFill rotWithShape="1">
          <a:blip r:embed="rId1">
            <a:alphaModFix/>
          </a:blip>
          <a:srcRect b="0" l="0" r="0" t="0"/>
          <a:stretch/>
        </p:blipFill>
        <p:spPr>
          <a:xfrm>
            <a:off x="-1" y="0"/>
            <a:ext cx="9144002" cy="5143500"/>
          </a:xfrm>
          <a:prstGeom prst="rect">
            <a:avLst/>
          </a:prstGeom>
          <a:noFill/>
          <a:ln>
            <a:noFill/>
          </a:ln>
        </p:spPr>
      </p:pic>
      <p:sp>
        <p:nvSpPr>
          <p:cNvPr id="72" name="Google Shape;72;p8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4089D7"/>
              </a:buClr>
              <a:buSzPts val="3300"/>
              <a:buFont typeface="Nunito"/>
              <a:buNone/>
              <a:defRPr b="1" i="0" sz="3300" u="none" cap="none" strike="noStrike">
                <a:solidFill>
                  <a:srgbClr val="4089D7"/>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8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8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5" name="Google Shape;75;p8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8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AR"/>
              <a:t>‹#›</a:t>
            </a:fld>
            <a:endParaRPr/>
          </a:p>
        </p:txBody>
      </p:sp>
      <p:pic>
        <p:nvPicPr>
          <p:cNvPr id="77" name="Google Shape;77;p84"/>
          <p:cNvPicPr preferRelativeResize="0"/>
          <p:nvPr/>
        </p:nvPicPr>
        <p:blipFill rotWithShape="1">
          <a:blip r:embed="rId2">
            <a:alphaModFix/>
          </a:blip>
          <a:srcRect b="0" l="0" r="0" t="0"/>
          <a:stretch/>
        </p:blipFill>
        <p:spPr>
          <a:xfrm>
            <a:off x="7982095" y="0"/>
            <a:ext cx="1161905" cy="1114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2.jpg"/><Relationship Id="rId4" Type="http://schemas.openxmlformats.org/officeDocument/2006/relationships/image" Target="../media/image3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hyperlink" Target="https://es.wikipedia.org/wiki/Brendan_Eich"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hyperlink" Target="https://wa.me/5491161331747" TargetMode="External"/><Relationship Id="rId5" Type="http://schemas.openxmlformats.org/officeDocument/2006/relationships/image" Target="../media/image7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hyperlink" Target="https://wa.me/5491161331747"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hyperlink" Target="https://es.wikipedia.org/wiki/C%C3%B3digo_abierto" TargetMode="Externa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hyperlink" Target="https://es.stackoverflow.com/" TargetMode="External"/><Relationship Id="rId4" Type="http://schemas.openxmlformats.org/officeDocument/2006/relationships/hyperlink" Target="https://www.youtube.com/watch?v=9HnVPdSkXKs&amp;list=PLQpe1zyko1pgXMqVtkv8Om0n_YLPSDE2X&amp;index=7"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hyperlink" Target="https://wa.me/549116133174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hyperlink" Target="https://docs.google.com/forms/d/e/1FAIpQLSeS0vECbOODSN4yF3gM9N0wsq7Xoku39E0gNCcR3-pmKGfJGQ/viewfor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44.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 Id="rId3" Type="http://schemas.openxmlformats.org/officeDocument/2006/relationships/hyperlink" Target="https://developer.mozilla.org/es/docs/Learn/JavaScript/First_steps/String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 Id="rId3"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5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56.png"/><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63.png"/><Relationship Id="rId4"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 Id="rId3" Type="http://schemas.openxmlformats.org/officeDocument/2006/relationships/image" Target="../media/image6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 Id="rId3" Type="http://schemas.openxmlformats.org/officeDocument/2006/relationships/image" Target="../media/image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 Id="rId3" Type="http://schemas.openxmlformats.org/officeDocument/2006/relationships/image" Target="../media/image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image" Target="../media/image72.png"/><Relationship Id="rId4" Type="http://schemas.openxmlformats.org/officeDocument/2006/relationships/image" Target="../media/image70.png"/><Relationship Id="rId9" Type="http://schemas.openxmlformats.org/officeDocument/2006/relationships/image" Target="../media/image69.png"/><Relationship Id="rId5" Type="http://schemas.openxmlformats.org/officeDocument/2006/relationships/image" Target="../media/image65.png"/><Relationship Id="rId6" Type="http://schemas.openxmlformats.org/officeDocument/2006/relationships/image" Target="../media/image71.png"/><Relationship Id="rId7" Type="http://schemas.openxmlformats.org/officeDocument/2006/relationships/image" Target="../media/image75.png"/><Relationship Id="rId8"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22.png"/><Relationship Id="rId4" Type="http://schemas.openxmlformats.org/officeDocument/2006/relationships/hyperlink" Target="https://wa.me/5491161331747" TargetMode="External"/><Relationship Id="rId9" Type="http://schemas.openxmlformats.org/officeDocument/2006/relationships/hyperlink" Target="https://wa.me/5491161331747" TargetMode="External"/><Relationship Id="rId5" Type="http://schemas.openxmlformats.org/officeDocument/2006/relationships/hyperlink" Target="http://www.generaciont.org" TargetMode="External"/><Relationship Id="rId6" Type="http://schemas.openxmlformats.org/officeDocument/2006/relationships/hyperlink" Target="http://www.streambe.com" TargetMode="External"/><Relationship Id="rId7" Type="http://schemas.openxmlformats.org/officeDocument/2006/relationships/hyperlink" Target="http://www.instagram.com/generaciont_ar" TargetMode="External"/><Relationship Id="rId8" Type="http://schemas.openxmlformats.org/officeDocument/2006/relationships/hyperlink" Target="http://www.tiktok.com/@generaciont"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hyperlink" Target="https://wa.me/5491161331747" TargetMode="External"/><Relationship Id="rId5"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
          <p:cNvPicPr preferRelativeResize="0"/>
          <p:nvPr/>
        </p:nvPicPr>
        <p:blipFill rotWithShape="1">
          <a:blip r:embed="rId3">
            <a:alphaModFix/>
          </a:blip>
          <a:srcRect b="0" l="0" r="0" t="0"/>
          <a:stretch/>
        </p:blipFill>
        <p:spPr>
          <a:xfrm>
            <a:off x="3968" y="0"/>
            <a:ext cx="913606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0"/>
          <p:cNvSpPr/>
          <p:nvPr/>
        </p:nvSpPr>
        <p:spPr>
          <a:xfrm>
            <a:off x="1608666" y="280485"/>
            <a:ext cx="45720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Intro A JavaScript</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52" name="Google Shape;252;p10"/>
          <p:cNvSpPr/>
          <p:nvPr/>
        </p:nvSpPr>
        <p:spPr>
          <a:xfrm>
            <a:off x="685799" y="1232009"/>
            <a:ext cx="7509933"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800" u="sng" cap="none" strike="noStrike">
                <a:solidFill>
                  <a:schemeClr val="dk1"/>
                </a:solidFill>
                <a:latin typeface="Nunito"/>
                <a:ea typeface="Nunito"/>
                <a:cs typeface="Nunito"/>
                <a:sym typeface="Nunito"/>
              </a:rPr>
              <a:t>JavaScript</a:t>
            </a:r>
            <a:r>
              <a:rPr b="0" i="0" lang="es-AR" sz="1800" u="none" cap="none" strike="noStrike">
                <a:solidFill>
                  <a:srgbClr val="000000"/>
                </a:solidFill>
                <a:latin typeface="Arial"/>
                <a:ea typeface="Arial"/>
                <a:cs typeface="Arial"/>
                <a:sym typeface="Arial"/>
              </a:rPr>
              <a:t> </a:t>
            </a:r>
            <a:r>
              <a:rPr b="0" i="0" lang="es-AR" sz="1800" u="none" cap="none" strike="noStrike">
                <a:solidFill>
                  <a:schemeClr val="dk1"/>
                </a:solidFill>
                <a:latin typeface="Nunito"/>
                <a:ea typeface="Nunito"/>
                <a:cs typeface="Nunito"/>
                <a:sym typeface="Nunito"/>
              </a:rPr>
              <a:t>es el lenguaje de programación que te abrirá las puertas al mundo del desarrollo web.</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Como vimos al principio del curso, si HTML es el esqueleto de la página y CSS es la estética, Javascript es todo lo que le da vida y lo que te permite una interacción real.</a:t>
            </a:r>
            <a:br>
              <a:rPr b="0" i="0" lang="es-AR" sz="1800" u="none" cap="none" strike="noStrike">
                <a:solidFill>
                  <a:schemeClr val="dk1"/>
                </a:solidFill>
                <a:latin typeface="Nunito"/>
                <a:ea typeface="Nunito"/>
                <a:cs typeface="Nunito"/>
                <a:sym typeface="Nunito"/>
              </a:rPr>
            </a:br>
            <a:endParaRPr b="0" i="0" sz="1800" u="none" cap="none" strike="noStrike">
              <a:solidFill>
                <a:schemeClr val="dk1"/>
              </a:solidFill>
              <a:latin typeface="Nunito"/>
              <a:ea typeface="Nunito"/>
              <a:cs typeface="Nunito"/>
              <a:sym typeface="Nunito"/>
            </a:endParaRPr>
          </a:p>
        </p:txBody>
      </p:sp>
      <p:pic>
        <p:nvPicPr>
          <p:cNvPr descr="metafora.gif" id="253" name="Google Shape;253;p10"/>
          <p:cNvPicPr preferRelativeResize="0"/>
          <p:nvPr/>
        </p:nvPicPr>
        <p:blipFill rotWithShape="1">
          <a:blip r:embed="rId3">
            <a:alphaModFix/>
          </a:blip>
          <a:srcRect b="0" l="0" r="0" t="0"/>
          <a:stretch/>
        </p:blipFill>
        <p:spPr>
          <a:xfrm>
            <a:off x="1608666" y="2915179"/>
            <a:ext cx="2952750" cy="1619251"/>
          </a:xfrm>
          <a:prstGeom prst="rect">
            <a:avLst/>
          </a:prstGeom>
          <a:noFill/>
          <a:ln>
            <a:noFill/>
          </a:ln>
        </p:spPr>
      </p:pic>
      <p:pic>
        <p:nvPicPr>
          <p:cNvPr descr="js" id="254" name="Google Shape;254;p10"/>
          <p:cNvPicPr preferRelativeResize="0"/>
          <p:nvPr/>
        </p:nvPicPr>
        <p:blipFill rotWithShape="1">
          <a:blip r:embed="rId4">
            <a:alphaModFix/>
          </a:blip>
          <a:srcRect b="0" l="0" r="0" t="0"/>
          <a:stretch/>
        </p:blipFill>
        <p:spPr>
          <a:xfrm>
            <a:off x="4561416" y="2915179"/>
            <a:ext cx="1476375" cy="16192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9"/>
          <p:cNvSpPr/>
          <p:nvPr/>
        </p:nvSpPr>
        <p:spPr>
          <a:xfrm>
            <a:off x="719667" y="1879253"/>
            <a:ext cx="7433733"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Sin </a:t>
            </a:r>
            <a:r>
              <a:rPr b="1" i="0" lang="es-AR" sz="1800" u="none" cap="none" strike="noStrike">
                <a:solidFill>
                  <a:schemeClr val="dk1"/>
                </a:solidFill>
                <a:latin typeface="Nunito"/>
                <a:ea typeface="Nunito"/>
                <a:cs typeface="Nunito"/>
                <a:sym typeface="Nunito"/>
              </a:rPr>
              <a:t>JS</a:t>
            </a:r>
            <a:r>
              <a:rPr b="0" i="0" lang="es-AR" sz="1800" u="none" cap="none" strike="noStrike">
                <a:solidFill>
                  <a:schemeClr val="dk1"/>
                </a:solidFill>
                <a:latin typeface="Nunito"/>
                <a:ea typeface="Nunito"/>
                <a:cs typeface="Nunito"/>
                <a:sym typeface="Nunito"/>
              </a:rPr>
              <a:t>, podríamos ver una página web, clickear algún link o, incluso, enviar un formulario. Sin embargo, si quisiéramos interactuar con ella de un modo más complejo, tendríamos que usar un lenguaje de scripting (como </a:t>
            </a:r>
            <a:r>
              <a:rPr b="1" i="0" lang="es-AR" sz="1800" u="none" cap="none" strike="noStrike">
                <a:solidFill>
                  <a:schemeClr val="dk1"/>
                </a:solidFill>
                <a:latin typeface="Nunito"/>
                <a:ea typeface="Nunito"/>
                <a:cs typeface="Nunito"/>
                <a:sym typeface="Nunito"/>
              </a:rPr>
              <a:t>JavaScript</a:t>
            </a:r>
            <a:r>
              <a:rPr b="0" i="0" lang="es-AR" sz="1800" u="none" cap="none" strike="noStrike">
                <a:solidFill>
                  <a:schemeClr val="dk1"/>
                </a:solidFill>
                <a:latin typeface="Nunito"/>
                <a:ea typeface="Nunito"/>
                <a:cs typeface="Nunito"/>
                <a:sym typeface="Nunito"/>
              </a:rPr>
              <a:t>) que le indique al browser qué debe pasar, cuándo y cómo.</a:t>
            </a:r>
            <a:endParaRPr/>
          </a:p>
        </p:txBody>
      </p:sp>
      <p:pic>
        <p:nvPicPr>
          <p:cNvPr id="260" name="Google Shape;260;p19"/>
          <p:cNvPicPr preferRelativeResize="0"/>
          <p:nvPr/>
        </p:nvPicPr>
        <p:blipFill rotWithShape="1">
          <a:blip r:embed="rId3">
            <a:alphaModFix/>
          </a:blip>
          <a:srcRect b="0" l="0" r="0" t="0"/>
          <a:stretch/>
        </p:blipFill>
        <p:spPr>
          <a:xfrm>
            <a:off x="3975252" y="827921"/>
            <a:ext cx="922562" cy="9225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0"/>
          <p:cNvSpPr txBox="1"/>
          <p:nvPr>
            <p:ph idx="1" type="subTitle"/>
          </p:nvPr>
        </p:nvSpPr>
        <p:spPr>
          <a:xfrm>
            <a:off x="397934" y="1185333"/>
            <a:ext cx="8026400" cy="3090333"/>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 </a:t>
            </a:r>
            <a:r>
              <a:rPr b="1" lang="es-AR"/>
              <a:t>JavaScript</a:t>
            </a:r>
            <a:r>
              <a:rPr lang="es-AR"/>
              <a:t> fue creado a mediados de los '90 por </a:t>
            </a:r>
            <a:r>
              <a:rPr b="1" lang="es-AR" u="sng">
                <a:solidFill>
                  <a:schemeClr val="hlink"/>
                </a:solidFill>
                <a:hlinkClick r:id="rId3"/>
              </a:rPr>
              <a:t>Brendan Eich</a:t>
            </a:r>
            <a:r>
              <a:rPr lang="es-AR"/>
              <a:t>, un </a:t>
            </a:r>
            <a:r>
              <a:rPr i="1" lang="es-AR"/>
              <a:t>developer</a:t>
            </a:r>
            <a:r>
              <a:rPr lang="es-AR"/>
              <a:t> de uno de los primeros navegadores de internet: </a:t>
            </a:r>
            <a:r>
              <a:rPr i="1" lang="es-AR"/>
              <a:t>Netscape</a:t>
            </a:r>
            <a:r>
              <a:rPr lang="es-AR"/>
              <a:t>.</a:t>
            </a:r>
            <a:endParaRPr/>
          </a:p>
          <a:p>
            <a:pPr indent="-361950" lvl="0" marL="457200" rtl="0" algn="ctr">
              <a:lnSpc>
                <a:spcPct val="90000"/>
              </a:lnSpc>
              <a:spcBef>
                <a:spcPts val="800"/>
              </a:spcBef>
              <a:spcAft>
                <a:spcPts val="0"/>
              </a:spcAft>
              <a:buClr>
                <a:schemeClr val="dk1"/>
              </a:buClr>
              <a:buSzPts val="1800"/>
              <a:buNone/>
            </a:pPr>
            <a:r>
              <a:t/>
            </a:r>
            <a:endParaRPr/>
          </a:p>
          <a:p>
            <a:pPr indent="-361950" lvl="0" marL="457200" rtl="0" algn="ctr">
              <a:lnSpc>
                <a:spcPct val="90000"/>
              </a:lnSpc>
              <a:spcBef>
                <a:spcPts val="800"/>
              </a:spcBef>
              <a:spcAft>
                <a:spcPts val="0"/>
              </a:spcAft>
              <a:buClr>
                <a:schemeClr val="dk1"/>
              </a:buClr>
              <a:buSzPts val="1800"/>
              <a:buNone/>
            </a:pPr>
            <a:r>
              <a:rPr lang="es-AR"/>
              <a:t>Previo a eso, generalmente se usaba </a:t>
            </a:r>
            <a:r>
              <a:rPr b="1" lang="es-AR"/>
              <a:t>HTML</a:t>
            </a:r>
            <a:r>
              <a:rPr lang="es-AR"/>
              <a:t> y </a:t>
            </a:r>
            <a:r>
              <a:rPr b="1" lang="es-AR"/>
              <a:t>CSS</a:t>
            </a:r>
            <a:r>
              <a:rPr lang="es-AR"/>
              <a:t> para hacer páginas </a:t>
            </a:r>
            <a:r>
              <a:rPr i="1" lang="es-AR"/>
              <a:t>web</a:t>
            </a:r>
            <a:r>
              <a:rPr lang="es-AR"/>
              <a:t>, pero eran muy básicas. Por eso, </a:t>
            </a:r>
            <a:r>
              <a:rPr i="1" lang="es-AR"/>
              <a:t>Netscape</a:t>
            </a:r>
            <a:r>
              <a:rPr lang="es-AR"/>
              <a:t> le encargó a uno de sus ingenieros de </a:t>
            </a:r>
            <a:r>
              <a:rPr i="1" lang="es-AR"/>
              <a:t>software</a:t>
            </a:r>
            <a:r>
              <a:rPr lang="es-AR"/>
              <a:t> que desarrollara otro lenguaje y, llamativamente, Brendan lo hizo en sólo 10 días. JavaScript, en la actualidad, es uno de los lenguajes más usados en todo el mundo porque es el único que se usa tanto en el </a:t>
            </a:r>
            <a:r>
              <a:rPr i="1" lang="es-AR"/>
              <a:t>front-end</a:t>
            </a:r>
            <a:r>
              <a:rPr lang="es-AR"/>
              <a:t> como en el </a:t>
            </a:r>
            <a:r>
              <a:rPr i="1" lang="es-AR"/>
              <a:t>back-end</a:t>
            </a:r>
            <a:r>
              <a:rPr lang="es-AR"/>
              <a:t> (es decir, del lado del servidor, gracias a </a:t>
            </a:r>
            <a:r>
              <a:rPr b="1" lang="es-AR"/>
              <a:t>Node.js</a:t>
            </a:r>
            <a:r>
              <a:rPr lang="es-AR"/>
              <a:t>).</a:t>
            </a:r>
            <a:endParaRPr/>
          </a:p>
        </p:txBody>
      </p:sp>
      <p:sp>
        <p:nvSpPr>
          <p:cNvPr id="266" name="Google Shape;266;p20"/>
          <p:cNvSpPr/>
          <p:nvPr/>
        </p:nvSpPr>
        <p:spPr>
          <a:xfrm>
            <a:off x="1524000" y="280485"/>
            <a:ext cx="6096000"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Un Poco De Historia</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pic>
        <p:nvPicPr>
          <p:cNvPr descr="https://lh4.googleusercontent.com/M0WSm-xcVnXtiLx7hAYes8ypJRwm4Ap5cMNQo0vKxUqBB1uOWUfr0sas5O1mGkqPt0rFh5qHGfar6rMrY8M_B5GkvTuYLQ_6adxQj24LRMm146TsmcHLeX-T5g_dqGYw0aI__51YlX_ou3o0b4V0TFPYj6dRkTz9Z9Gvkg-1YMiLZIaJ3xlvSA" id="267" name="Google Shape;267;p20"/>
          <p:cNvPicPr preferRelativeResize="0"/>
          <p:nvPr/>
        </p:nvPicPr>
        <p:blipFill rotWithShape="1">
          <a:blip r:embed="rId4">
            <a:alphaModFix/>
          </a:blip>
          <a:srcRect b="0" l="0" r="0" t="0"/>
          <a:stretch/>
        </p:blipFill>
        <p:spPr>
          <a:xfrm>
            <a:off x="7860242" y="3903134"/>
            <a:ext cx="1083733" cy="10837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0e12c5fbcd_0_29"/>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Origen y Creación:</a:t>
            </a:r>
            <a:endParaRPr/>
          </a:p>
        </p:txBody>
      </p:sp>
      <p:sp>
        <p:nvSpPr>
          <p:cNvPr id="273" name="Google Shape;273;g20e12c5fbcd_0_29"/>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fontScale="92500" lnSpcReduction="10000"/>
          </a:bodyPr>
          <a:lstStyle/>
          <a:p>
            <a:pPr indent="0" lvl="0" marL="0" marR="0" rtl="0" algn="l">
              <a:lnSpc>
                <a:spcPct val="100000"/>
              </a:lnSpc>
              <a:spcBef>
                <a:spcPts val="0"/>
              </a:spcBef>
              <a:spcAft>
                <a:spcPts val="0"/>
              </a:spcAft>
              <a:buClr>
                <a:srgbClr val="000000"/>
              </a:buClr>
              <a:buFont typeface="Arial"/>
              <a:buNone/>
            </a:pPr>
            <a:r>
              <a:rPr b="1" lang="es-AR" u="sng"/>
              <a:t>1995:</a:t>
            </a:r>
            <a:r>
              <a:rPr lang="es-AR"/>
              <a:t> JavaScript fue creado por Brendan Eich mientras trabajaba en Netscape Communications. Originalmente llamado "Mocha", luego pasó a llamarse "LiveScript" y finalmente "JavaScript". Netscape incluyó JavaScript en su navegador Netscape Navigator 2.0 para permitir que las páginas web fueran dinámicas e interactivas.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0e12c5fbcd_0_36"/>
          <p:cNvSpPr txBox="1"/>
          <p:nvPr>
            <p:ph type="ctrTitle"/>
          </p:nvPr>
        </p:nvSpPr>
        <p:spPr>
          <a:xfrm>
            <a:off x="1143000" y="1261223"/>
            <a:ext cx="6858000" cy="6783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Competencia y Estándares:</a:t>
            </a:r>
            <a:endParaRPr/>
          </a:p>
        </p:txBody>
      </p:sp>
      <p:sp>
        <p:nvSpPr>
          <p:cNvPr id="279" name="Google Shape;279;g20e12c5fbcd_0_36"/>
          <p:cNvSpPr txBox="1"/>
          <p:nvPr>
            <p:ph idx="1" type="subTitle"/>
          </p:nvPr>
        </p:nvSpPr>
        <p:spPr>
          <a:xfrm>
            <a:off x="1143000" y="2701523"/>
            <a:ext cx="6858000" cy="1929900"/>
          </a:xfrm>
          <a:prstGeom prst="rect">
            <a:avLst/>
          </a:prstGeom>
        </p:spPr>
        <p:txBody>
          <a:bodyPr anchorCtr="0" anchor="t" bIns="34275" lIns="68575" spcFirstLastPara="1" rIns="68575" wrap="square" tIns="34275">
            <a:normAutofit fontScale="55000" lnSpcReduction="20000"/>
          </a:bodyPr>
          <a:lstStyle/>
          <a:p>
            <a:pPr indent="-305535" lvl="0" marL="457200" rtl="0" algn="l">
              <a:lnSpc>
                <a:spcPct val="115000"/>
              </a:lnSpc>
              <a:spcBef>
                <a:spcPts val="1200"/>
              </a:spcBef>
              <a:spcAft>
                <a:spcPts val="0"/>
              </a:spcAft>
              <a:buClr>
                <a:srgbClr val="000000"/>
              </a:buClr>
              <a:buSzPct val="75885"/>
              <a:buChar char="●"/>
            </a:pPr>
            <a:r>
              <a:rPr b="1" lang="es-AR" sz="2902" u="sng"/>
              <a:t>1996: </a:t>
            </a:r>
            <a:r>
              <a:rPr lang="es-AR" sz="2902"/>
              <a:t>Microsoft introdujo una versión similar llamada JScript en su navegador Internet Explorer 3.0. Para evitar incompatibilidades y estandarizar el lenguaje, el comité de estándares ECMA International comenzó a trabajar en la estandarización de JavaScript.</a:t>
            </a:r>
            <a:endParaRPr sz="2902"/>
          </a:p>
          <a:p>
            <a:pPr indent="-267017" lvl="0" marL="457200" rtl="0" algn="l">
              <a:lnSpc>
                <a:spcPct val="115000"/>
              </a:lnSpc>
              <a:spcBef>
                <a:spcPts val="0"/>
              </a:spcBef>
              <a:spcAft>
                <a:spcPts val="0"/>
              </a:spcAft>
              <a:buClr>
                <a:srgbClr val="000000"/>
              </a:buClr>
              <a:buSzPct val="37893"/>
              <a:buChar char="●"/>
            </a:pPr>
            <a:r>
              <a:rPr b="1" lang="es-AR" sz="2902" u="sng"/>
              <a:t>1997: </a:t>
            </a:r>
            <a:r>
              <a:rPr lang="es-AR" sz="2902"/>
              <a:t>Se lanzó la primera edición de ECMAScript (ES1), que es el estándar en el que se basa JavaScript</a:t>
            </a:r>
            <a:r>
              <a:rPr lang="es-AR"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000">
              <a:solidFill>
                <a:srgbClr val="000000"/>
              </a:solidFill>
              <a:latin typeface="Arial"/>
              <a:ea typeface="Arial"/>
              <a:cs typeface="Arial"/>
              <a:sym typeface="Arial"/>
            </a:endParaRPr>
          </a:p>
          <a:p>
            <a:pPr indent="0" lvl="0" marL="0" rtl="0" algn="ctr">
              <a:spcBef>
                <a:spcPts val="8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0e12c5fbcd_0_43"/>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Evolución y Versiones Importantes</a:t>
            </a:r>
            <a:endParaRPr/>
          </a:p>
        </p:txBody>
      </p:sp>
      <p:sp>
        <p:nvSpPr>
          <p:cNvPr id="285" name="Google Shape;285;g20e12c5fbcd_0_43"/>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0e12c5fbcd_0_49"/>
          <p:cNvSpPr txBox="1"/>
          <p:nvPr>
            <p:ph type="ctrTitle"/>
          </p:nvPr>
        </p:nvSpPr>
        <p:spPr>
          <a:xfrm>
            <a:off x="1096025" y="814974"/>
            <a:ext cx="6858000" cy="10308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ECMAScript 3 (ES3):</a:t>
            </a:r>
            <a:endParaRPr/>
          </a:p>
        </p:txBody>
      </p:sp>
      <p:sp>
        <p:nvSpPr>
          <p:cNvPr id="291" name="Google Shape;291;g20e12c5fbcd_0_49"/>
          <p:cNvSpPr txBox="1"/>
          <p:nvPr>
            <p:ph idx="1" type="subTitle"/>
          </p:nvPr>
        </p:nvSpPr>
        <p:spPr>
          <a:xfrm>
            <a:off x="1143000" y="2443179"/>
            <a:ext cx="6858000" cy="1241700"/>
          </a:xfrm>
          <a:prstGeom prst="rect">
            <a:avLst/>
          </a:prstGeom>
        </p:spPr>
        <p:txBody>
          <a:bodyPr anchorCtr="0" anchor="t" bIns="34275" lIns="68575" spcFirstLastPara="1" rIns="68575" wrap="square" tIns="34275">
            <a:normAutofit fontScale="70000" lnSpcReduction="20000"/>
          </a:bodyPr>
          <a:lstStyle/>
          <a:p>
            <a:pPr indent="0" lvl="0" marL="0" rtl="0" algn="ctr">
              <a:spcBef>
                <a:spcPts val="800"/>
              </a:spcBef>
              <a:spcAft>
                <a:spcPts val="0"/>
              </a:spcAft>
              <a:buNone/>
            </a:pPr>
            <a:r>
              <a:rPr b="1" lang="es-AR" sz="2902" u="sng"/>
              <a:t>1999: </a:t>
            </a:r>
            <a:r>
              <a:rPr lang="es-AR" sz="2902"/>
              <a:t>ES3 introdujo características importantes como expresiones regulares, manejo de excepciones y la definición formal del modelo de objetos del navegador. Esto sentó las bases para el desarrollo moderno con JavaScript.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0e12c5fbcd_0_56"/>
          <p:cNvSpPr txBox="1"/>
          <p:nvPr>
            <p:ph type="ctrTitle"/>
          </p:nvPr>
        </p:nvSpPr>
        <p:spPr>
          <a:xfrm>
            <a:off x="1143000" y="356974"/>
            <a:ext cx="6858000" cy="11715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ECMAScript 5 (ES5):</a:t>
            </a:r>
            <a:endParaRPr/>
          </a:p>
        </p:txBody>
      </p:sp>
      <p:sp>
        <p:nvSpPr>
          <p:cNvPr id="297" name="Google Shape;297;g20e12c5fbcd_0_56"/>
          <p:cNvSpPr txBox="1"/>
          <p:nvPr>
            <p:ph idx="1" type="subTitle"/>
          </p:nvPr>
        </p:nvSpPr>
        <p:spPr>
          <a:xfrm>
            <a:off x="1143000" y="1707451"/>
            <a:ext cx="6858000" cy="2947500"/>
          </a:xfrm>
          <a:prstGeom prst="rect">
            <a:avLst/>
          </a:prstGeom>
        </p:spPr>
        <p:txBody>
          <a:bodyPr anchorCtr="0" anchor="t" bIns="34275" lIns="68575" spcFirstLastPara="1" rIns="68575" wrap="square" tIns="34275">
            <a:normAutofit fontScale="85000" lnSpcReduction="20000"/>
          </a:bodyPr>
          <a:lstStyle/>
          <a:p>
            <a:pPr indent="0" lvl="0" marL="0" rtl="0" algn="ctr">
              <a:spcBef>
                <a:spcPts val="800"/>
              </a:spcBef>
              <a:spcAft>
                <a:spcPts val="0"/>
              </a:spcAft>
              <a:buNone/>
            </a:pPr>
            <a:r>
              <a:rPr b="1" lang="es-AR" u="sng"/>
              <a:t>2009: </a:t>
            </a:r>
            <a:r>
              <a:rPr lang="es-AR"/>
              <a:t>ES5 fue una actualización significativa que trajo muchas mejoras y nuevas funcionalidades:</a:t>
            </a:r>
            <a:endParaRPr/>
          </a:p>
          <a:p>
            <a:pPr indent="-287972" lvl="0" marL="457200" rtl="0" algn="l">
              <a:lnSpc>
                <a:spcPct val="115000"/>
              </a:lnSpc>
              <a:spcBef>
                <a:spcPts val="1200"/>
              </a:spcBef>
              <a:spcAft>
                <a:spcPts val="0"/>
              </a:spcAft>
              <a:buClr>
                <a:srgbClr val="000000"/>
              </a:buClr>
              <a:buSzPct val="61111"/>
              <a:buChar char="●"/>
            </a:pPr>
            <a:r>
              <a:rPr b="1" lang="es-AR"/>
              <a:t>Modo Estricto:</a:t>
            </a:r>
            <a:r>
              <a:rPr lang="es-AR"/>
              <a:t> Un modo que permite escribir un código más seguro y optimizado.</a:t>
            </a:r>
            <a:endParaRPr/>
          </a:p>
          <a:p>
            <a:pPr indent="-287972" lvl="0" marL="457200" rtl="0" algn="l">
              <a:lnSpc>
                <a:spcPct val="115000"/>
              </a:lnSpc>
              <a:spcBef>
                <a:spcPts val="0"/>
              </a:spcBef>
              <a:spcAft>
                <a:spcPts val="0"/>
              </a:spcAft>
              <a:buClr>
                <a:srgbClr val="000000"/>
              </a:buClr>
              <a:buSzPct val="61111"/>
              <a:buChar char="●"/>
            </a:pPr>
            <a:r>
              <a:rPr b="1" lang="es-AR"/>
              <a:t>Nuevos Métodos de Array: </a:t>
            </a:r>
            <a:r>
              <a:rPr lang="es-AR"/>
              <a:t>Métodos como forEach, map, filter, reduce, etc., facilitaron el trabajo con arrays.</a:t>
            </a:r>
            <a:endParaRPr/>
          </a:p>
          <a:p>
            <a:pPr indent="-287972" lvl="0" marL="457200" rtl="0" algn="l">
              <a:lnSpc>
                <a:spcPct val="115000"/>
              </a:lnSpc>
              <a:spcBef>
                <a:spcPts val="0"/>
              </a:spcBef>
              <a:spcAft>
                <a:spcPts val="0"/>
              </a:spcAft>
              <a:buClr>
                <a:srgbClr val="000000"/>
              </a:buClr>
              <a:buSzPct val="61111"/>
              <a:buChar char="●"/>
            </a:pPr>
            <a:r>
              <a:rPr b="1" lang="es-AR"/>
              <a:t>JSON</a:t>
            </a:r>
            <a:r>
              <a:rPr lang="es-AR"/>
              <a:t>: Soporte nativo para JSON (JavaScript Object Notation).</a:t>
            </a:r>
            <a:endParaRPr/>
          </a:p>
          <a:p>
            <a:pPr indent="-287972" lvl="0" marL="457200" rtl="0" algn="l">
              <a:lnSpc>
                <a:spcPct val="115000"/>
              </a:lnSpc>
              <a:spcBef>
                <a:spcPts val="0"/>
              </a:spcBef>
              <a:spcAft>
                <a:spcPts val="0"/>
              </a:spcAft>
              <a:buClr>
                <a:srgbClr val="000000"/>
              </a:buClr>
              <a:buSzPct val="61111"/>
              <a:buChar char="●"/>
            </a:pPr>
            <a:r>
              <a:rPr b="1" lang="es-AR"/>
              <a:t>Métodos de Objeto y Accesorios</a:t>
            </a:r>
            <a:r>
              <a:rPr lang="es-AR"/>
              <a:t>: Métodos como Object.create, Object.defineProperty, y propiedades getter/setter.</a:t>
            </a:r>
            <a:endParaRPr/>
          </a:p>
          <a:p>
            <a:pPr indent="-287972" lvl="0" marL="457200" rtl="0" algn="l">
              <a:lnSpc>
                <a:spcPct val="115000"/>
              </a:lnSpc>
              <a:spcBef>
                <a:spcPts val="0"/>
              </a:spcBef>
              <a:spcAft>
                <a:spcPts val="0"/>
              </a:spcAft>
              <a:buClr>
                <a:srgbClr val="000000"/>
              </a:buClr>
              <a:buSzPct val="100000"/>
              <a:buChar char="●"/>
            </a:pPr>
            <a:r>
              <a:rPr b="1" lang="es-AR"/>
              <a:t>Otros</a:t>
            </a:r>
            <a:r>
              <a:rPr lang="es-AR"/>
              <a:t>: Mejoras en la manipulación de cadenas, funciones, y propiedades de objetos.</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0e12c5fbcd_0_63"/>
          <p:cNvSpPr txBox="1"/>
          <p:nvPr>
            <p:ph type="ctrTitle"/>
          </p:nvPr>
        </p:nvSpPr>
        <p:spPr>
          <a:xfrm>
            <a:off x="1143000" y="404349"/>
            <a:ext cx="6858000" cy="1241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ECMAScript 6 (ES6) / ECMAScript 2015:</a:t>
            </a:r>
            <a:endParaRPr/>
          </a:p>
        </p:txBody>
      </p:sp>
      <p:sp>
        <p:nvSpPr>
          <p:cNvPr id="303" name="Google Shape;303;g20e12c5fbcd_0_63"/>
          <p:cNvSpPr txBox="1"/>
          <p:nvPr>
            <p:ph idx="1" type="subTitle"/>
          </p:nvPr>
        </p:nvSpPr>
        <p:spPr>
          <a:xfrm>
            <a:off x="1143000" y="1646051"/>
            <a:ext cx="6858000" cy="2973600"/>
          </a:xfrm>
          <a:prstGeom prst="rect">
            <a:avLst/>
          </a:prstGeom>
        </p:spPr>
        <p:txBody>
          <a:bodyPr anchorCtr="0" anchor="t" bIns="34275" lIns="68575" spcFirstLastPara="1" rIns="68575" wrap="square" tIns="34275">
            <a:normAutofit fontScale="77500" lnSpcReduction="10000"/>
          </a:bodyPr>
          <a:lstStyle/>
          <a:p>
            <a:pPr indent="0" lvl="0" marL="0" rtl="0" algn="ctr">
              <a:spcBef>
                <a:spcPts val="800"/>
              </a:spcBef>
              <a:spcAft>
                <a:spcPts val="0"/>
              </a:spcAft>
              <a:buNone/>
            </a:pPr>
            <a:r>
              <a:rPr b="1" lang="es-AR" u="sng"/>
              <a:t>2015: </a:t>
            </a:r>
            <a:r>
              <a:rPr lang="es-AR"/>
              <a:t>ES6, también conocido como ECMAScript 2015, es una de las versiones más importantes y revolucionarias:</a:t>
            </a:r>
            <a:endParaRPr/>
          </a:p>
          <a:p>
            <a:pPr indent="-282733" lvl="0" marL="457200" rtl="0" algn="l">
              <a:lnSpc>
                <a:spcPct val="115000"/>
              </a:lnSpc>
              <a:spcBef>
                <a:spcPts val="1200"/>
              </a:spcBef>
              <a:spcAft>
                <a:spcPts val="0"/>
              </a:spcAft>
              <a:buClr>
                <a:srgbClr val="000000"/>
              </a:buClr>
              <a:buSzPct val="61111"/>
              <a:buChar char="●"/>
            </a:pPr>
            <a:r>
              <a:rPr b="1" lang="es-AR" u="sng"/>
              <a:t>Sintaxis de Clase: </a:t>
            </a:r>
            <a:r>
              <a:rPr lang="es-AR"/>
              <a:t>Introducción de clases y herencia de manera más sencilla.</a:t>
            </a:r>
            <a:endParaRPr/>
          </a:p>
          <a:p>
            <a:pPr indent="-282733" lvl="0" marL="457200" rtl="0" algn="l">
              <a:lnSpc>
                <a:spcPct val="115000"/>
              </a:lnSpc>
              <a:spcBef>
                <a:spcPts val="0"/>
              </a:spcBef>
              <a:spcAft>
                <a:spcPts val="0"/>
              </a:spcAft>
              <a:buClr>
                <a:srgbClr val="000000"/>
              </a:buClr>
              <a:buSzPct val="61111"/>
              <a:buChar char="●"/>
            </a:pPr>
            <a:r>
              <a:rPr b="1" lang="es-AR" u="sng"/>
              <a:t>Módulos: </a:t>
            </a:r>
            <a:r>
              <a:rPr lang="es-AR"/>
              <a:t>Importación y exportación de módulos.</a:t>
            </a:r>
            <a:endParaRPr/>
          </a:p>
          <a:p>
            <a:pPr indent="-282733" lvl="0" marL="457200" rtl="0" algn="l">
              <a:lnSpc>
                <a:spcPct val="115000"/>
              </a:lnSpc>
              <a:spcBef>
                <a:spcPts val="0"/>
              </a:spcBef>
              <a:spcAft>
                <a:spcPts val="0"/>
              </a:spcAft>
              <a:buClr>
                <a:srgbClr val="000000"/>
              </a:buClr>
              <a:buSzPct val="61111"/>
              <a:buChar char="●"/>
            </a:pPr>
            <a:r>
              <a:rPr b="1" lang="es-AR" u="sng"/>
              <a:t>Arrow Functions:</a:t>
            </a:r>
            <a:r>
              <a:rPr lang="es-AR"/>
              <a:t> Funciones flecha que permiten una sintaxis más corta y manejo de this de manera más intuitiva.</a:t>
            </a:r>
            <a:endParaRPr/>
          </a:p>
          <a:p>
            <a:pPr indent="-282733" lvl="0" marL="457200" rtl="0" algn="l">
              <a:lnSpc>
                <a:spcPct val="115000"/>
              </a:lnSpc>
              <a:spcBef>
                <a:spcPts val="0"/>
              </a:spcBef>
              <a:spcAft>
                <a:spcPts val="0"/>
              </a:spcAft>
              <a:buClr>
                <a:srgbClr val="000000"/>
              </a:buClr>
              <a:buSzPct val="61111"/>
              <a:buChar char="●"/>
            </a:pPr>
            <a:r>
              <a:rPr b="1" lang="es-AR" u="sng"/>
              <a:t>Let y Const:</a:t>
            </a:r>
            <a:r>
              <a:rPr lang="es-AR"/>
              <a:t> Declaraciones de variables con alcance de bloque.</a:t>
            </a:r>
            <a:endParaRPr/>
          </a:p>
          <a:p>
            <a:pPr indent="-282733" lvl="0" marL="457200" rtl="0" algn="l">
              <a:lnSpc>
                <a:spcPct val="115000"/>
              </a:lnSpc>
              <a:spcBef>
                <a:spcPts val="0"/>
              </a:spcBef>
              <a:spcAft>
                <a:spcPts val="0"/>
              </a:spcAft>
              <a:buClr>
                <a:srgbClr val="000000"/>
              </a:buClr>
              <a:buSzPct val="61111"/>
              <a:buChar char="●"/>
            </a:pPr>
            <a:r>
              <a:rPr b="1" lang="es-AR" u="sng"/>
              <a:t>Template Literals: </a:t>
            </a:r>
            <a:r>
              <a:rPr lang="es-AR"/>
              <a:t>Plantillas de cadena de texto con interpolación.</a:t>
            </a:r>
            <a:endParaRPr/>
          </a:p>
          <a:p>
            <a:pPr indent="-282733" lvl="0" marL="457200" rtl="0" algn="l">
              <a:lnSpc>
                <a:spcPct val="115000"/>
              </a:lnSpc>
              <a:spcBef>
                <a:spcPts val="0"/>
              </a:spcBef>
              <a:spcAft>
                <a:spcPts val="0"/>
              </a:spcAft>
              <a:buClr>
                <a:srgbClr val="000000"/>
              </a:buClr>
              <a:buSzPct val="61111"/>
              <a:buChar char="●"/>
            </a:pPr>
            <a:r>
              <a:rPr b="1" lang="es-AR" u="sng"/>
              <a:t>Promesas: </a:t>
            </a:r>
            <a:r>
              <a:rPr lang="es-AR"/>
              <a:t>Manejo de operaciones asincrónicas de manera más sencilla.</a:t>
            </a:r>
            <a:endParaRPr/>
          </a:p>
          <a:p>
            <a:pPr indent="-282733" lvl="0" marL="457200" rtl="0" algn="l">
              <a:lnSpc>
                <a:spcPct val="115000"/>
              </a:lnSpc>
              <a:spcBef>
                <a:spcPts val="0"/>
              </a:spcBef>
              <a:spcAft>
                <a:spcPts val="0"/>
              </a:spcAft>
              <a:buClr>
                <a:srgbClr val="000000"/>
              </a:buClr>
              <a:buSzPct val="61111"/>
              <a:buChar char="●"/>
            </a:pPr>
            <a:r>
              <a:rPr b="1" lang="es-AR" u="sng"/>
              <a:t>Desestructuración: </a:t>
            </a:r>
            <a:r>
              <a:rPr lang="es-AR"/>
              <a:t>Desestructuración de objetos y arrays.</a:t>
            </a:r>
            <a:endParaRPr/>
          </a:p>
          <a:p>
            <a:pPr indent="-282733" lvl="0" marL="457200" rtl="0" algn="l">
              <a:lnSpc>
                <a:spcPct val="115000"/>
              </a:lnSpc>
              <a:spcBef>
                <a:spcPts val="0"/>
              </a:spcBef>
              <a:spcAft>
                <a:spcPts val="0"/>
              </a:spcAft>
              <a:buClr>
                <a:srgbClr val="000000"/>
              </a:buClr>
              <a:buSzPct val="100000"/>
              <a:buChar char="●"/>
            </a:pPr>
            <a:r>
              <a:rPr b="1" lang="es-AR" u="sng"/>
              <a:t>Símbolos: </a:t>
            </a:r>
            <a:r>
              <a:rPr lang="es-AR"/>
              <a:t>Nuevos tipos de datos para propiedades de objeto únicas.</a:t>
            </a:r>
            <a:endParaRPr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0e12c5fbcd_0_70"/>
          <p:cNvSpPr txBox="1"/>
          <p:nvPr>
            <p:ph type="ctrTitle"/>
          </p:nvPr>
        </p:nvSpPr>
        <p:spPr>
          <a:xfrm>
            <a:off x="1143000" y="439199"/>
            <a:ext cx="6858000" cy="11598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AR"/>
              <a:t>Versiones Subsecuentes (ES7, ES8, etc.):</a:t>
            </a:r>
            <a:endParaRPr/>
          </a:p>
        </p:txBody>
      </p:sp>
      <p:sp>
        <p:nvSpPr>
          <p:cNvPr id="309" name="Google Shape;309;g20e12c5fbcd_0_70"/>
          <p:cNvSpPr txBox="1"/>
          <p:nvPr>
            <p:ph idx="1" type="subTitle"/>
          </p:nvPr>
        </p:nvSpPr>
        <p:spPr>
          <a:xfrm>
            <a:off x="1143000" y="1824876"/>
            <a:ext cx="6858000" cy="2771400"/>
          </a:xfrm>
          <a:prstGeom prst="rect">
            <a:avLst/>
          </a:prstGeom>
        </p:spPr>
        <p:txBody>
          <a:bodyPr anchorCtr="0" anchor="t" bIns="34275" lIns="68575" spcFirstLastPara="1" rIns="68575" wrap="square" tIns="34275">
            <a:normAutofit fontScale="85000" lnSpcReduction="20000"/>
          </a:bodyPr>
          <a:lstStyle/>
          <a:p>
            <a:pPr indent="0" lvl="0" marL="0" rtl="0" algn="ctr">
              <a:spcBef>
                <a:spcPts val="800"/>
              </a:spcBef>
              <a:spcAft>
                <a:spcPts val="0"/>
              </a:spcAft>
              <a:buNone/>
            </a:pPr>
            <a:r>
              <a:rPr b="1" lang="es-AR" u="sng"/>
              <a:t>ES7 (2016):</a:t>
            </a:r>
            <a:r>
              <a:rPr lang="es-AR"/>
              <a:t> Añadió el operador de exponenciación (**) y Array.prototype.includes.</a:t>
            </a:r>
            <a:endParaRPr/>
          </a:p>
          <a:p>
            <a:pPr indent="0" lvl="0" marL="0" rtl="0" algn="ctr">
              <a:spcBef>
                <a:spcPts val="800"/>
              </a:spcBef>
              <a:spcAft>
                <a:spcPts val="0"/>
              </a:spcAft>
              <a:buNone/>
            </a:pPr>
            <a:r>
              <a:rPr b="1" lang="es-AR" u="sng"/>
              <a:t>ES8 (2017): I</a:t>
            </a:r>
            <a:r>
              <a:rPr lang="es-AR"/>
              <a:t>ntrodujo async/await para manejar asincronía de manera más legible, Object.entries, Object.values, y padding de cadenas (padStart, padEnd).</a:t>
            </a:r>
            <a:endParaRPr/>
          </a:p>
          <a:p>
            <a:pPr indent="0" lvl="0" marL="0" rtl="0" algn="ctr">
              <a:spcBef>
                <a:spcPts val="800"/>
              </a:spcBef>
              <a:spcAft>
                <a:spcPts val="0"/>
              </a:spcAft>
              <a:buNone/>
            </a:pPr>
            <a:r>
              <a:rPr b="1" lang="es-AR" u="sng"/>
              <a:t>ES9 (2018): </a:t>
            </a:r>
            <a:r>
              <a:rPr lang="es-AR"/>
              <a:t>Incluyó Promise.finally, Rest/Spread Properties para objetos, y mejoras en RegExp.</a:t>
            </a:r>
            <a:endParaRPr/>
          </a:p>
          <a:p>
            <a:pPr indent="0" lvl="0" marL="0" rtl="0" algn="ctr">
              <a:spcBef>
                <a:spcPts val="800"/>
              </a:spcBef>
              <a:spcAft>
                <a:spcPts val="0"/>
              </a:spcAft>
              <a:buNone/>
            </a:pPr>
            <a:r>
              <a:rPr b="1" lang="es-AR" u="sng"/>
              <a:t>ES10 (2019): </a:t>
            </a:r>
            <a:r>
              <a:rPr lang="es-AR"/>
              <a:t>Añadió Array.prototype.flat, Array.prototype.flatMap, Object.fromEntries, y mejoras en String.prototype.trim.</a:t>
            </a:r>
            <a:endParaRPr/>
          </a:p>
          <a:p>
            <a:pPr indent="0" lvl="0" marL="0" rtl="0" algn="ctr">
              <a:spcBef>
                <a:spcPts val="800"/>
              </a:spcBef>
              <a:spcAft>
                <a:spcPts val="0"/>
              </a:spcAft>
              <a:buNone/>
            </a:pPr>
            <a:r>
              <a:rPr b="1" lang="es-AR" u="sng"/>
              <a:t>ES11 (2020):</a:t>
            </a:r>
            <a:r>
              <a:rPr lang="es-AR"/>
              <a:t> Incorporó características como BigInt, el operador de encadenamiento opcional (?.), Nullish Coalescing (??), y Dynamic Import.</a:t>
            </a:r>
            <a:endParaRPr sz="1100">
              <a:solidFill>
                <a:srgbClr val="000000"/>
              </a:solidFill>
              <a:latin typeface="Arial"/>
              <a:ea typeface="Arial"/>
              <a:cs typeface="Arial"/>
              <a:sym typeface="Arial"/>
            </a:endParaRPr>
          </a:p>
          <a:p>
            <a:pPr indent="0" lvl="0" marL="0" rtl="0" algn="ctr">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188" name="Google Shape;188;p2"/>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189" name="Google Shape;189;p2"/>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190" name="Google Shape;190;p2"/>
          <p:cNvSpPr/>
          <p:nvPr/>
        </p:nvSpPr>
        <p:spPr>
          <a:xfrm>
            <a:off x="2209012" y="470528"/>
            <a:ext cx="5221271"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400" u="none" cap="none" strike="noStrike">
                <a:solidFill>
                  <a:srgbClr val="4089D7"/>
                </a:solidFill>
                <a:latin typeface="Nunito"/>
                <a:ea typeface="Nunito"/>
                <a:cs typeface="Nunito"/>
                <a:sym typeface="Nunito"/>
              </a:rPr>
              <a:t>¿Empezamos? </a:t>
            </a:r>
            <a:endParaRPr/>
          </a:p>
        </p:txBody>
      </p:sp>
      <p:pic>
        <p:nvPicPr>
          <p:cNvPr descr="https://lh6.googleusercontent.com/ck26sPrxLK6OAAPhiekQoqq7YOOR61J1J4glumhM-rvQIF4ZTb8dUtwt3EymXuoCVqJv1zKAJA9iK9XnPOAW7jxXqGLjXxk510oYpNIDipvrhQr4pVtf8oVw_je-eCqEwiZgAHK4U9YtJRUgK9E8YSZy3g=s2048" id="191" name="Google Shape;191;p2"/>
          <p:cNvPicPr preferRelativeResize="0"/>
          <p:nvPr/>
        </p:nvPicPr>
        <p:blipFill rotWithShape="1">
          <a:blip r:embed="rId5">
            <a:alphaModFix/>
          </a:blip>
          <a:srcRect b="0" l="0" r="0" t="0"/>
          <a:stretch/>
        </p:blipFill>
        <p:spPr>
          <a:xfrm>
            <a:off x="2897194" y="1384111"/>
            <a:ext cx="3154369" cy="29703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0e12c5fbcd_0_77"/>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El Rol de JavaScript en el Desarrollo Web</a:t>
            </a:r>
            <a:endParaRPr/>
          </a:p>
        </p:txBody>
      </p:sp>
      <p:sp>
        <p:nvSpPr>
          <p:cNvPr id="315" name="Google Shape;315;g20e12c5fbcd_0_77"/>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03"/>
          <p:cNvSpPr/>
          <p:nvPr/>
        </p:nvSpPr>
        <p:spPr>
          <a:xfrm>
            <a:off x="939800" y="390551"/>
            <a:ext cx="6096000" cy="1831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Front-End</a:t>
            </a:r>
            <a:r>
              <a:rPr b="1" i="0" lang="es-AR" sz="4400" u="none" cap="none" strike="noStrike">
                <a:solidFill>
                  <a:srgbClr val="000000"/>
                </a:solidFill>
                <a:latin typeface="Arial"/>
                <a:ea typeface="Arial"/>
                <a:cs typeface="Arial"/>
                <a:sym typeface="Arial"/>
              </a:rPr>
              <a:t> </a:t>
            </a:r>
            <a:r>
              <a:rPr b="1" i="0" lang="es-AR" sz="4100" u="none" cap="none" strike="noStrike">
                <a:solidFill>
                  <a:srgbClr val="4089D7"/>
                </a:solidFill>
                <a:latin typeface="Nunito"/>
                <a:ea typeface="Nunito"/>
                <a:cs typeface="Nunito"/>
                <a:sym typeface="Nunito"/>
              </a:rPr>
              <a:t>Y Back-End</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r>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321" name="Google Shape;321;p103"/>
          <p:cNvSpPr/>
          <p:nvPr/>
        </p:nvSpPr>
        <p:spPr>
          <a:xfrm>
            <a:off x="795867" y="1175381"/>
            <a:ext cx="7399865"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El </a:t>
            </a:r>
            <a:r>
              <a:rPr b="1" i="0" lang="es-AR" sz="1800" u="none" cap="none" strike="noStrike">
                <a:solidFill>
                  <a:schemeClr val="dk1"/>
                </a:solidFill>
                <a:latin typeface="Nunito"/>
                <a:ea typeface="Nunito"/>
                <a:cs typeface="Nunito"/>
                <a:sym typeface="Nunito"/>
              </a:rPr>
              <a:t>front-end</a:t>
            </a:r>
            <a:r>
              <a:rPr b="0" i="0" lang="es-AR" sz="1800" u="none" cap="none" strike="noStrike">
                <a:solidFill>
                  <a:schemeClr val="dk1"/>
                </a:solidFill>
                <a:latin typeface="Nunito"/>
                <a:ea typeface="Nunito"/>
                <a:cs typeface="Nunito"/>
                <a:sym typeface="Nunito"/>
              </a:rPr>
              <a:t> de un sitio es, básicamente, todo lo que el usuario ve y con lo que interactúa. Es decir, es el frente de una web o aplicación.</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Por ejemplo, en el caso de una web, es todo lo que vemos o podemos clickear y, en una app, es lo que podemos scrollear, mover o apretar.</a:t>
            </a:r>
            <a:endParaRPr/>
          </a:p>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0e12c5fbcd_0_98"/>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l">
              <a:lnSpc>
                <a:spcPct val="100000"/>
              </a:lnSpc>
              <a:spcBef>
                <a:spcPts val="0"/>
              </a:spcBef>
              <a:spcAft>
                <a:spcPts val="0"/>
              </a:spcAft>
              <a:buClr>
                <a:srgbClr val="000000"/>
              </a:buClr>
              <a:buFont typeface="Arial"/>
              <a:buNone/>
            </a:pPr>
            <a:r>
              <a:rPr lang="es-AR">
                <a:solidFill>
                  <a:schemeClr val="accent3"/>
                </a:solidFill>
              </a:rPr>
              <a:t>Front-End</a:t>
            </a:r>
            <a:endParaRPr/>
          </a:p>
        </p:txBody>
      </p:sp>
      <p:sp>
        <p:nvSpPr>
          <p:cNvPr id="327" name="Google Shape;327;g20e12c5fbcd_0_98"/>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lnSpcReduction="10000"/>
          </a:bodyPr>
          <a:lstStyle/>
          <a:p>
            <a:pPr indent="0" lvl="0" marL="0" rtl="0" algn="ctr">
              <a:spcBef>
                <a:spcPts val="800"/>
              </a:spcBef>
              <a:spcAft>
                <a:spcPts val="0"/>
              </a:spcAft>
              <a:buNone/>
            </a:pPr>
            <a:r>
              <a:rPr lang="es-AR"/>
              <a:t>El front-end es la parte de una aplicación web con la que interactúan los usuarios directamente. Incluye todo lo que se ve en el navegador, como el diseño, la estructura, el contenido y el comportamiento de las páginas web. Las tecnologías principales utilizadas en el front-end son HTML, CSS y JavaScript.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1"/>
          <p:cNvSpPr/>
          <p:nvPr/>
        </p:nvSpPr>
        <p:spPr>
          <a:xfrm>
            <a:off x="524933" y="390551"/>
            <a:ext cx="8068733" cy="42627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Front-End</a:t>
            </a:r>
            <a:r>
              <a:rPr b="1" i="0" lang="es-AR" sz="4400" u="none" cap="none" strike="noStrike">
                <a:solidFill>
                  <a:srgbClr val="000000"/>
                </a:solidFill>
                <a:latin typeface="Arial"/>
                <a:ea typeface="Arial"/>
                <a:cs typeface="Arial"/>
                <a:sym typeface="Arial"/>
              </a:rPr>
              <a:t> </a:t>
            </a:r>
            <a:r>
              <a:rPr b="1" i="0" lang="es-AR" sz="4100" u="none" cap="none" strike="noStrike">
                <a:solidFill>
                  <a:srgbClr val="4089D7"/>
                </a:solidFill>
                <a:latin typeface="Nunito"/>
                <a:ea typeface="Nunito"/>
                <a:cs typeface="Nunito"/>
                <a:sym typeface="Nunito"/>
              </a:rPr>
              <a:t>Y Back-End</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r>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r>
              <a:rPr b="0" i="0" lang="es-AR" sz="1800" u="none" cap="none" strike="noStrike">
                <a:solidFill>
                  <a:schemeClr val="dk1"/>
                </a:solidFill>
                <a:latin typeface="Nunito"/>
                <a:ea typeface="Nunito"/>
                <a:cs typeface="Nunito"/>
                <a:sym typeface="Nunito"/>
              </a:rPr>
              <a:t>El </a:t>
            </a:r>
            <a:r>
              <a:rPr b="1" i="0" lang="es-AR" sz="1800" u="none" cap="none" strike="noStrike">
                <a:solidFill>
                  <a:schemeClr val="dk1"/>
                </a:solidFill>
                <a:latin typeface="Nunito"/>
                <a:ea typeface="Nunito"/>
                <a:cs typeface="Nunito"/>
                <a:sym typeface="Nunito"/>
              </a:rPr>
              <a:t>back-end</a:t>
            </a:r>
            <a:r>
              <a:rPr b="0" i="0" lang="es-AR" sz="1800" u="none" cap="none" strike="noStrike">
                <a:solidFill>
                  <a:schemeClr val="dk1"/>
                </a:solidFill>
                <a:latin typeface="Nunito"/>
                <a:ea typeface="Nunito"/>
                <a:cs typeface="Nunito"/>
                <a:sym typeface="Nunito"/>
              </a:rPr>
              <a:t> es todo lo que sucede por detrás y que tiene que ver con cómo fluye la información que genera la interacción del usuario. Por lo tanto, es todo lo que el usuario no ve.</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Por ejemplo, cuando hacemos una búsqueda en un e-commerce, estamos enviando información a una base de datos. Para eso, hay todo un sistema que recibe ese pedido, lo procesa, hace la búsqueda y da una respuesta.</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0e12c5fbcd_0_83"/>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l">
              <a:lnSpc>
                <a:spcPct val="100000"/>
              </a:lnSpc>
              <a:spcBef>
                <a:spcPts val="0"/>
              </a:spcBef>
              <a:spcAft>
                <a:spcPts val="0"/>
              </a:spcAft>
              <a:buClr>
                <a:srgbClr val="000000"/>
              </a:buClr>
              <a:buFont typeface="Arial"/>
              <a:buNone/>
            </a:pPr>
            <a:r>
              <a:rPr lang="es-AR">
                <a:solidFill>
                  <a:schemeClr val="accent3"/>
                </a:solidFill>
              </a:rPr>
              <a:t>Back-End</a:t>
            </a:r>
            <a:endParaRPr>
              <a:solidFill>
                <a:schemeClr val="accent3"/>
              </a:solidFill>
            </a:endParaRPr>
          </a:p>
          <a:p>
            <a:pPr indent="0" lvl="0" marL="0" rtl="0" algn="ctr">
              <a:spcBef>
                <a:spcPts val="0"/>
              </a:spcBef>
              <a:spcAft>
                <a:spcPts val="0"/>
              </a:spcAft>
              <a:buNone/>
            </a:pPr>
            <a:r>
              <a:t/>
            </a:r>
            <a:endParaRPr/>
          </a:p>
        </p:txBody>
      </p:sp>
      <p:sp>
        <p:nvSpPr>
          <p:cNvPr id="338" name="Google Shape;338;g20e12c5fbcd_0_83"/>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fontScale="92500" lnSpcReduction="20000"/>
          </a:bodyPr>
          <a:lstStyle/>
          <a:p>
            <a:pPr indent="0" lvl="0" marL="0" rtl="0" algn="ctr">
              <a:spcBef>
                <a:spcPts val="800"/>
              </a:spcBef>
              <a:spcAft>
                <a:spcPts val="0"/>
              </a:spcAft>
              <a:buNone/>
            </a:pPr>
            <a:r>
              <a:rPr lang="es-AR"/>
              <a:t>El back-end es la parte de la aplicación web que gestiona la lógica de negocio, las bases de datos y la comunicación con el servidor. El usuario no interactúa directamente con el back-end, pero este es esencial para el funcionamiento de la aplicación. Las tecnologías utilizadas en el back-end pueden variar, incluyendo lenguajes como JavaScript (Node.js), Python, Ruby, PHP, Java, entre otros.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2"/>
          <p:cNvSpPr txBox="1"/>
          <p:nvPr>
            <p:ph idx="1" type="subTitle"/>
          </p:nvPr>
        </p:nvSpPr>
        <p:spPr>
          <a:xfrm>
            <a:off x="800444" y="330200"/>
            <a:ext cx="7437624" cy="2116666"/>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 Si bien como </a:t>
            </a:r>
            <a:r>
              <a:rPr i="1" lang="es-AR"/>
              <a:t>developer</a:t>
            </a:r>
            <a:r>
              <a:rPr lang="es-AR"/>
              <a:t> podés especializarte solo en </a:t>
            </a:r>
            <a:r>
              <a:rPr i="1" lang="es-AR"/>
              <a:t>front</a:t>
            </a:r>
            <a:r>
              <a:rPr lang="es-AR"/>
              <a:t> o </a:t>
            </a:r>
            <a:r>
              <a:rPr i="1" lang="es-AR"/>
              <a:t>back-end</a:t>
            </a:r>
            <a:r>
              <a:rPr lang="es-AR"/>
              <a:t>, </a:t>
            </a:r>
            <a:r>
              <a:rPr b="1" lang="es-AR"/>
              <a:t>la programación </a:t>
            </a:r>
            <a:r>
              <a:rPr b="1" i="1" lang="es-AR"/>
              <a:t>fullstack</a:t>
            </a:r>
            <a:r>
              <a:rPr b="1" lang="es-AR"/>
              <a:t> te permite trabajar en ambos</a:t>
            </a:r>
            <a:r>
              <a:rPr lang="es-AR"/>
              <a:t>. </a:t>
            </a:r>
            <a:endParaRPr/>
          </a:p>
        </p:txBody>
      </p:sp>
      <p:pic>
        <p:nvPicPr>
          <p:cNvPr descr="homero-backend.png" id="344" name="Google Shape;344;p22"/>
          <p:cNvPicPr preferRelativeResize="0"/>
          <p:nvPr/>
        </p:nvPicPr>
        <p:blipFill rotWithShape="1">
          <a:blip r:embed="rId3">
            <a:alphaModFix/>
          </a:blip>
          <a:srcRect b="0" l="0" r="0" t="0"/>
          <a:stretch/>
        </p:blipFill>
        <p:spPr>
          <a:xfrm>
            <a:off x="2780243" y="1277623"/>
            <a:ext cx="2960158" cy="375633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0e12c5fbcd_0_104"/>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Rol de JavaScript en el Front-end</a:t>
            </a:r>
            <a:endParaRPr/>
          </a:p>
        </p:txBody>
      </p:sp>
      <p:sp>
        <p:nvSpPr>
          <p:cNvPr id="350" name="Google Shape;350;g20e12c5fbcd_0_104"/>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AR"/>
              <a:t>JavaScript permite la manipulación del Document Object Model (DOM), que es la representación estructurada de la página web en el navegador. Esto permite actualizar el contenido de la página de manera dinámica sin necesidad de recargarla.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0e12c5fbcd_0_118"/>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Rol de JavaScript en el Back-end</a:t>
            </a:r>
            <a:endParaRPr/>
          </a:p>
        </p:txBody>
      </p:sp>
      <p:sp>
        <p:nvSpPr>
          <p:cNvPr id="356" name="Google Shape;356;g20e12c5fbcd_0_118"/>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0e12c5fbcd_0_124"/>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Node.js:</a:t>
            </a:r>
            <a:endParaRPr/>
          </a:p>
        </p:txBody>
      </p:sp>
      <p:sp>
        <p:nvSpPr>
          <p:cNvPr id="362" name="Google Shape;362;g20e12c5fbcd_0_124"/>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AR"/>
              <a:t>Node.js es un entorno de ejecución para JavaScript construido sobre el motor V8 de Google Chrome. Permite ejecutar JavaScript en el servidor, lo que facilita el desarrollo full-stack utilizando el mismo lenguaje tanto en el front-end como en el back-end.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20e12c5fbcd_0_11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Manipulación del DOM:</a:t>
            </a:r>
            <a:endParaRPr/>
          </a:p>
        </p:txBody>
      </p:sp>
      <p:sp>
        <p:nvSpPr>
          <p:cNvPr id="368" name="Google Shape;368;g20e12c5fbcd_0_111"/>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
          <p:cNvSpPr txBox="1"/>
          <p:nvPr/>
        </p:nvSpPr>
        <p:spPr>
          <a:xfrm>
            <a:off x="2265407" y="2062976"/>
            <a:ext cx="4563600" cy="1080600"/>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Clr>
                <a:srgbClr val="000000"/>
              </a:buClr>
              <a:buSzPts val="3400"/>
              <a:buFont typeface="Arial"/>
              <a:buNone/>
            </a:pPr>
            <a:r>
              <a:rPr b="1" lang="es-AR" sz="3400">
                <a:solidFill>
                  <a:schemeClr val="accent3"/>
                </a:solidFill>
                <a:highlight>
                  <a:srgbClr val="F1C232"/>
                </a:highlight>
                <a:latin typeface="Nunito"/>
                <a:ea typeface="Nunito"/>
                <a:cs typeface="Nunito"/>
                <a:sym typeface="Nunito"/>
              </a:rPr>
              <a:t>NUEVOS COMIENZOS</a:t>
            </a:r>
            <a:r>
              <a:rPr b="1" i="0" lang="es-AR" sz="3400" u="none" cap="none" strike="noStrike">
                <a:solidFill>
                  <a:schemeClr val="accent3"/>
                </a:solidFill>
                <a:highlight>
                  <a:srgbClr val="F1C232"/>
                </a:highlight>
                <a:latin typeface="Nunito"/>
                <a:ea typeface="Nunito"/>
                <a:cs typeface="Nunito"/>
                <a:sym typeface="Nunito"/>
              </a:rPr>
              <a:t>.</a:t>
            </a:r>
            <a:endParaRPr b="1" i="0" sz="3400" u="none" cap="none" strike="noStrike">
              <a:solidFill>
                <a:schemeClr val="accent3"/>
              </a:solidFill>
              <a:highlight>
                <a:srgbClr val="F1C232"/>
              </a:highlight>
              <a:latin typeface="Nunito"/>
              <a:ea typeface="Nunito"/>
              <a:cs typeface="Nunito"/>
              <a:sym typeface="Nunito"/>
            </a:endParaRPr>
          </a:p>
        </p:txBody>
      </p:sp>
      <p:pic>
        <p:nvPicPr>
          <p:cNvPr id="197" name="Google Shape;197;p3"/>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198" name="Google Shape;198;p3"/>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199" name="Google Shape;199;p3"/>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0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374" name="Google Shape;374;p104"/>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375" name="Google Shape;375;p104"/>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376" name="Google Shape;376;p104"/>
          <p:cNvPicPr preferRelativeResize="0"/>
          <p:nvPr/>
        </p:nvPicPr>
        <p:blipFill rotWithShape="1">
          <a:blip r:embed="rId3">
            <a:alphaModFix/>
          </a:blip>
          <a:srcRect b="0" l="0" r="0" t="0"/>
          <a:stretch/>
        </p:blipFill>
        <p:spPr>
          <a:xfrm>
            <a:off x="306916" y="361950"/>
            <a:ext cx="8343900" cy="4114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105"/>
          <p:cNvPicPr preferRelativeResize="0"/>
          <p:nvPr/>
        </p:nvPicPr>
        <p:blipFill rotWithShape="1">
          <a:blip r:embed="rId3">
            <a:alphaModFix/>
          </a:blip>
          <a:srcRect b="0" l="0" r="0" t="0"/>
          <a:stretch/>
        </p:blipFill>
        <p:spPr>
          <a:xfrm>
            <a:off x="2152122" y="349055"/>
            <a:ext cx="4384145" cy="42911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06"/>
          <p:cNvSpPr/>
          <p:nvPr/>
        </p:nvSpPr>
        <p:spPr>
          <a:xfrm>
            <a:off x="524933" y="390551"/>
            <a:ext cx="8068733" cy="41242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Lenguaje Interpretado</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r>
              <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800" u="none" cap="none" strike="noStrike">
                <a:solidFill>
                  <a:schemeClr val="dk1"/>
                </a:solidFill>
                <a:latin typeface="Nunito"/>
                <a:ea typeface="Nunito"/>
                <a:cs typeface="Nunito"/>
                <a:sym typeface="Nunito"/>
              </a:rPr>
            </a:br>
            <a:r>
              <a:rPr b="0" i="0" lang="es-AR" sz="1800" u="none" cap="none" strike="noStrike">
                <a:solidFill>
                  <a:schemeClr val="dk1"/>
                </a:solidFill>
                <a:latin typeface="Nunito"/>
                <a:ea typeface="Nunito"/>
                <a:cs typeface="Nunito"/>
                <a:sym typeface="Nunito"/>
              </a:rPr>
              <a:t>A diferencia de un lenguaje de programación compilado, JavaScript es un lenguaje interpretado, lo que significa que se ejecuta por medio de un programa intérprete.</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En nuestro caso, los navegadores son los programas que se encargan de interpretar y ejecutar el código JavaScript que creemos. </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Cuando accedemos a alguna página a través del navegador, éste se encarga de leer y ejecutar todos los archivos que conforman la aplicación (HTML, CSS, JS).</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07"/>
          <p:cNvSpPr txBox="1"/>
          <p:nvPr>
            <p:ph type="ctrTitle"/>
          </p:nvPr>
        </p:nvSpPr>
        <p:spPr>
          <a:xfrm>
            <a:off x="977785" y="429195"/>
            <a:ext cx="6858000"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Java Vs JavaScript</a:t>
            </a:r>
            <a:endParaRPr/>
          </a:p>
        </p:txBody>
      </p:sp>
      <p:sp>
        <p:nvSpPr>
          <p:cNvPr id="392" name="Google Shape;392;p107"/>
          <p:cNvSpPr txBox="1"/>
          <p:nvPr>
            <p:ph idx="1" type="subTitle"/>
          </p:nvPr>
        </p:nvSpPr>
        <p:spPr>
          <a:xfrm>
            <a:off x="717721" y="2370666"/>
            <a:ext cx="7437624" cy="2429933"/>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Un error muy frecuente es confundir </a:t>
            </a:r>
            <a:r>
              <a:rPr b="1" lang="es-AR"/>
              <a:t>Java</a:t>
            </a:r>
            <a:r>
              <a:rPr lang="es-AR"/>
              <a:t> con </a:t>
            </a:r>
            <a:r>
              <a:rPr b="1" lang="es-AR"/>
              <a:t>JavaScript</a:t>
            </a:r>
            <a:r>
              <a:rPr lang="es-AR"/>
              <a:t>.</a:t>
            </a:r>
            <a:endParaRPr/>
          </a:p>
          <a:p>
            <a:pPr indent="-361950" lvl="0" marL="457200" rtl="0" algn="ctr">
              <a:lnSpc>
                <a:spcPct val="90000"/>
              </a:lnSpc>
              <a:spcBef>
                <a:spcPts val="800"/>
              </a:spcBef>
              <a:spcAft>
                <a:spcPts val="0"/>
              </a:spcAft>
              <a:buClr>
                <a:schemeClr val="dk1"/>
              </a:buClr>
              <a:buSzPts val="1800"/>
              <a:buNone/>
            </a:pPr>
            <a:r>
              <a:t/>
            </a:r>
            <a:endParaRPr/>
          </a:p>
          <a:p>
            <a:pPr indent="-361950" lvl="0" marL="457200" rtl="0" algn="ctr">
              <a:lnSpc>
                <a:spcPct val="90000"/>
              </a:lnSpc>
              <a:spcBef>
                <a:spcPts val="800"/>
              </a:spcBef>
              <a:spcAft>
                <a:spcPts val="0"/>
              </a:spcAft>
              <a:buClr>
                <a:schemeClr val="dk1"/>
              </a:buClr>
              <a:buSzPts val="1800"/>
              <a:buNone/>
            </a:pPr>
            <a:r>
              <a:rPr lang="es-AR"/>
              <a:t>Recapitulando, Java es un lenguaje distinto a JavaScript. En primer lugar, Java es un lenguaje propietario (le pertenece a la empresa Oracle), mientras que JS surge de </a:t>
            </a:r>
            <a:r>
              <a:rPr i="1" lang="es-AR"/>
              <a:t>Netscape</a:t>
            </a:r>
            <a:r>
              <a:rPr lang="es-AR"/>
              <a:t> y es </a:t>
            </a:r>
            <a:r>
              <a:rPr b="1" i="1" lang="es-AR" u="sng">
                <a:solidFill>
                  <a:schemeClr val="hlink"/>
                </a:solidFill>
                <a:hlinkClick r:id="rId3"/>
              </a:rPr>
              <a:t>open source</a:t>
            </a:r>
            <a:r>
              <a:rPr lang="es-AR"/>
              <a:t>. En segundo lugar, Java es un lenguaje de </a:t>
            </a:r>
            <a:r>
              <a:rPr i="1" lang="es-AR"/>
              <a:t>back-end</a:t>
            </a:r>
            <a:r>
              <a:rPr lang="es-AR"/>
              <a:t>, mientras que JS te permite trabajar en el </a:t>
            </a:r>
            <a:r>
              <a:rPr i="1" lang="es-AR"/>
              <a:t>front</a:t>
            </a:r>
            <a:r>
              <a:rPr lang="es-AR"/>
              <a:t> y </a:t>
            </a:r>
            <a:r>
              <a:rPr i="1" lang="es-AR"/>
              <a:t>back-end</a:t>
            </a:r>
            <a:r>
              <a:rPr lang="es-AR"/>
              <a:t>.</a:t>
            </a:r>
            <a:endParaRPr/>
          </a:p>
        </p:txBody>
      </p:sp>
      <p:pic>
        <p:nvPicPr>
          <p:cNvPr id="393" name="Google Shape;393;p107"/>
          <p:cNvPicPr preferRelativeResize="0"/>
          <p:nvPr/>
        </p:nvPicPr>
        <p:blipFill rotWithShape="1">
          <a:blip r:embed="rId4">
            <a:alphaModFix/>
          </a:blip>
          <a:srcRect b="0" l="0" r="0" t="0"/>
          <a:stretch/>
        </p:blipFill>
        <p:spPr>
          <a:xfrm>
            <a:off x="3805919" y="1471387"/>
            <a:ext cx="922562" cy="922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108"/>
          <p:cNvSpPr txBox="1"/>
          <p:nvPr>
            <p:ph idx="1" type="subTitle"/>
          </p:nvPr>
        </p:nvSpPr>
        <p:spPr>
          <a:xfrm>
            <a:off x="822496" y="355600"/>
            <a:ext cx="7437624" cy="7366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 </a:t>
            </a:r>
            <a:r>
              <a:rPr b="1" lang="es-AR"/>
              <a:t>Tip 1</a:t>
            </a:r>
            <a:r>
              <a:rPr lang="es-AR"/>
              <a:t>: Reserva tiempo para aprender</a:t>
            </a:r>
            <a:endParaRPr/>
          </a:p>
        </p:txBody>
      </p:sp>
      <p:sp>
        <p:nvSpPr>
          <p:cNvPr id="399" name="Google Shape;399;p108"/>
          <p:cNvSpPr txBox="1"/>
          <p:nvPr/>
        </p:nvSpPr>
        <p:spPr>
          <a:xfrm>
            <a:off x="737829" y="753532"/>
            <a:ext cx="7437624" cy="1083733"/>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marR="0" rtl="0" algn="ctr">
              <a:lnSpc>
                <a:spcPct val="90000"/>
              </a:lnSpc>
              <a:spcBef>
                <a:spcPts val="800"/>
              </a:spcBef>
              <a:spcAft>
                <a:spcPts val="0"/>
              </a:spcAft>
              <a:buClr>
                <a:schemeClr val="dk1"/>
              </a:buClr>
              <a:buSzPct val="117647"/>
              <a:buFont typeface="Arial"/>
              <a:buNone/>
            </a:pPr>
            <a:r>
              <a:rPr b="0" i="0" lang="es-AR" sz="1800" u="none" cap="none" strike="noStrike">
                <a:solidFill>
                  <a:schemeClr val="dk1"/>
                </a:solidFill>
                <a:latin typeface="Nunito"/>
                <a:ea typeface="Nunito"/>
                <a:cs typeface="Nunito"/>
                <a:sym typeface="Nunito"/>
              </a:rPr>
              <a:t> </a:t>
            </a:r>
            <a:r>
              <a:rPr b="1" i="0" lang="es-AR" sz="1800" u="none" cap="none" strike="noStrike">
                <a:solidFill>
                  <a:schemeClr val="dk1"/>
                </a:solidFill>
                <a:latin typeface="Nunito"/>
                <a:ea typeface="Nunito"/>
                <a:cs typeface="Nunito"/>
                <a:sym typeface="Nunito"/>
              </a:rPr>
              <a:t>Tip 2</a:t>
            </a:r>
            <a:r>
              <a:rPr b="0" i="0" lang="es-AR" sz="1800" u="none" cap="none" strike="noStrike">
                <a:solidFill>
                  <a:schemeClr val="dk1"/>
                </a:solidFill>
                <a:latin typeface="Nunito"/>
                <a:ea typeface="Nunito"/>
                <a:cs typeface="Nunito"/>
                <a:sym typeface="Nunito"/>
              </a:rPr>
              <a:t>: Si te estancas, consulta:</a:t>
            </a:r>
            <a:endParaRPr/>
          </a:p>
          <a:p>
            <a:pPr indent="-361950" lvl="0" marL="457200" marR="0" rtl="0" algn="ctr">
              <a:lnSpc>
                <a:spcPct val="90000"/>
              </a:lnSpc>
              <a:spcBef>
                <a:spcPts val="800"/>
              </a:spcBef>
              <a:spcAft>
                <a:spcPts val="0"/>
              </a:spcAft>
              <a:buClr>
                <a:schemeClr val="dk1"/>
              </a:buClr>
              <a:buSzPct val="117647"/>
              <a:buFont typeface="Arial"/>
              <a:buNone/>
            </a:pPr>
            <a:r>
              <a:rPr b="0" i="0" lang="es-AR" sz="1800" u="none" cap="none" strike="noStrike">
                <a:solidFill>
                  <a:schemeClr val="dk1"/>
                </a:solidFill>
                <a:latin typeface="Nunito"/>
                <a:ea typeface="Nunito"/>
                <a:cs typeface="Nunito"/>
                <a:sym typeface="Nunito"/>
              </a:rPr>
              <a:t> Hay una gran cantidad de lugares a los que puedes acudir. </a:t>
            </a:r>
            <a:r>
              <a:rPr b="1" i="0" lang="es-AR" sz="1800" u="none" cap="none" strike="noStrike">
                <a:solidFill>
                  <a:schemeClr val="dk1"/>
                </a:solidFill>
                <a:latin typeface="Nunito"/>
                <a:ea typeface="Nunito"/>
                <a:cs typeface="Nunito"/>
                <a:sym typeface="Nunito"/>
              </a:rPr>
              <a:t>Uno de los más famosos es sin duda </a:t>
            </a:r>
            <a:r>
              <a:rPr b="1" i="0" lang="es-AR" sz="1800" u="sng" cap="none" strike="noStrike">
                <a:solidFill>
                  <a:schemeClr val="dk1"/>
                </a:solidFill>
                <a:latin typeface="Nunito"/>
                <a:ea typeface="Nunito"/>
                <a:cs typeface="Nunito"/>
                <a:sym typeface="Nunito"/>
                <a:hlinkClick r:id="rId3">
                  <a:extLst>
                    <a:ext uri="{A12FA001-AC4F-418D-AE19-62706E023703}">
                      <ahyp:hlinkClr val="tx"/>
                    </a:ext>
                  </a:extLst>
                </a:hlinkClick>
              </a:rPr>
              <a:t>StackOverflow</a:t>
            </a:r>
            <a:r>
              <a:rPr b="1" i="0" lang="es-AR" sz="1800" u="none" cap="none" strike="noStrike">
                <a:solidFill>
                  <a:schemeClr val="dk1"/>
                </a:solidFill>
                <a:latin typeface="Nunito"/>
                <a:ea typeface="Nunito"/>
                <a:cs typeface="Nunito"/>
                <a:sym typeface="Nunito"/>
              </a:rPr>
              <a:t>,</a:t>
            </a:r>
            <a:r>
              <a:rPr b="0" i="0" lang="es-AR" sz="1800" u="none" cap="none" strike="noStrike">
                <a:solidFill>
                  <a:schemeClr val="dk1"/>
                </a:solidFill>
                <a:latin typeface="Nunito"/>
                <a:ea typeface="Nunito"/>
                <a:cs typeface="Nunito"/>
                <a:sym typeface="Nunito"/>
              </a:rPr>
              <a:t> una enorme comunidad de desarrolladores donde se formulan y responden miles de preguntas al día.</a:t>
            </a:r>
            <a:endParaRPr b="0" i="0" sz="1800" u="none" cap="none" strike="noStrike">
              <a:solidFill>
                <a:schemeClr val="dk1"/>
              </a:solidFill>
              <a:latin typeface="Nunito"/>
              <a:ea typeface="Nunito"/>
              <a:cs typeface="Nunito"/>
              <a:sym typeface="Nunito"/>
            </a:endParaRPr>
          </a:p>
        </p:txBody>
      </p:sp>
      <p:sp>
        <p:nvSpPr>
          <p:cNvPr id="400" name="Google Shape;400;p108"/>
          <p:cNvSpPr txBox="1"/>
          <p:nvPr/>
        </p:nvSpPr>
        <p:spPr>
          <a:xfrm>
            <a:off x="670096" y="1837265"/>
            <a:ext cx="7437624" cy="584201"/>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AR" sz="1800" u="none" cap="none" strike="noStrike">
                <a:solidFill>
                  <a:schemeClr val="dk1"/>
                </a:solidFill>
                <a:latin typeface="Nunito"/>
                <a:ea typeface="Nunito"/>
                <a:cs typeface="Nunito"/>
                <a:sym typeface="Nunito"/>
              </a:rPr>
              <a:t> </a:t>
            </a:r>
            <a:r>
              <a:rPr b="1" i="0" lang="es-AR" sz="1800" u="none" cap="none" strike="noStrike">
                <a:solidFill>
                  <a:schemeClr val="dk1"/>
                </a:solidFill>
                <a:latin typeface="Nunito"/>
                <a:ea typeface="Nunito"/>
                <a:cs typeface="Nunito"/>
                <a:sym typeface="Nunito"/>
              </a:rPr>
              <a:t>Tip 3</a:t>
            </a:r>
            <a:r>
              <a:rPr b="0" i="0" lang="es-AR" sz="1800" u="none" cap="none" strike="noStrike">
                <a:solidFill>
                  <a:schemeClr val="dk1"/>
                </a:solidFill>
                <a:latin typeface="Nunito"/>
                <a:ea typeface="Nunito"/>
                <a:cs typeface="Nunito"/>
                <a:sym typeface="Nunito"/>
              </a:rPr>
              <a:t>: Practica, practica mucho</a:t>
            </a:r>
            <a:endParaRPr/>
          </a:p>
        </p:txBody>
      </p:sp>
      <p:sp>
        <p:nvSpPr>
          <p:cNvPr id="401" name="Google Shape;401;p108"/>
          <p:cNvSpPr txBox="1"/>
          <p:nvPr/>
        </p:nvSpPr>
        <p:spPr>
          <a:xfrm>
            <a:off x="737829" y="2421466"/>
            <a:ext cx="7437624" cy="948267"/>
          </a:xfrm>
          <a:prstGeom prst="rect">
            <a:avLst/>
          </a:prstGeom>
          <a:noFill/>
          <a:ln>
            <a:noFill/>
          </a:ln>
        </p:spPr>
        <p:txBody>
          <a:bodyPr anchorCtr="0" anchor="t" bIns="34275" lIns="68575" spcFirstLastPara="1" rIns="68575" wrap="square" tIns="34275">
            <a:normAutofit/>
          </a:bodyPr>
          <a:lstStyle/>
          <a:p>
            <a:pPr indent="-361950" lvl="0" marL="457200" marR="0" rtl="0" algn="ctr">
              <a:lnSpc>
                <a:spcPct val="90000"/>
              </a:lnSpc>
              <a:spcBef>
                <a:spcPts val="800"/>
              </a:spcBef>
              <a:spcAft>
                <a:spcPts val="0"/>
              </a:spcAft>
              <a:buClr>
                <a:schemeClr val="dk1"/>
              </a:buClr>
              <a:buSzPts val="1800"/>
              <a:buFont typeface="Arial"/>
              <a:buNone/>
            </a:pPr>
            <a:r>
              <a:rPr b="0" i="0" lang="es-AR" sz="1800" u="none" cap="none" strike="noStrike">
                <a:solidFill>
                  <a:schemeClr val="dk1"/>
                </a:solidFill>
                <a:latin typeface="Nunito"/>
                <a:ea typeface="Nunito"/>
                <a:cs typeface="Nunito"/>
                <a:sym typeface="Nunito"/>
              </a:rPr>
              <a:t> </a:t>
            </a:r>
            <a:r>
              <a:rPr b="1" i="0" lang="es-AR" sz="1800" u="none" cap="none" strike="noStrike">
                <a:solidFill>
                  <a:schemeClr val="dk1"/>
                </a:solidFill>
                <a:latin typeface="Nunito"/>
                <a:ea typeface="Nunito"/>
                <a:cs typeface="Nunito"/>
                <a:sym typeface="Nunito"/>
              </a:rPr>
              <a:t>Tip 4</a:t>
            </a:r>
            <a:r>
              <a:rPr b="0" i="0" lang="es-AR" sz="1800" u="none" cap="none" strike="noStrike">
                <a:solidFill>
                  <a:schemeClr val="dk1"/>
                </a:solidFill>
                <a:latin typeface="Nunito"/>
                <a:ea typeface="Nunito"/>
                <a:cs typeface="Nunito"/>
                <a:sym typeface="Nunito"/>
              </a:rPr>
              <a:t>: No avances sin control: Es importante mencionar el hecho de que que </a:t>
            </a:r>
            <a:r>
              <a:rPr b="1" i="0" lang="es-AR" sz="1800" u="none" cap="none" strike="noStrike">
                <a:solidFill>
                  <a:schemeClr val="dk1"/>
                </a:solidFill>
                <a:latin typeface="Nunito"/>
                <a:ea typeface="Nunito"/>
                <a:cs typeface="Nunito"/>
                <a:sym typeface="Nunito"/>
              </a:rPr>
              <a:t>no debes continuar con el siguiente capítulo o tema sin haber entendido realmente el anterior.</a:t>
            </a:r>
            <a:endParaRPr b="0" i="0" sz="1800" u="none" cap="none" strike="noStrike">
              <a:solidFill>
                <a:schemeClr val="dk1"/>
              </a:solidFill>
              <a:latin typeface="Nunito"/>
              <a:ea typeface="Nunito"/>
              <a:cs typeface="Nunito"/>
              <a:sym typeface="Nunito"/>
            </a:endParaRPr>
          </a:p>
          <a:p>
            <a:pPr indent="-361950" lvl="0" marL="4572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p:txBody>
      </p:sp>
      <p:sp>
        <p:nvSpPr>
          <p:cNvPr id="402" name="Google Shape;402;p108"/>
          <p:cNvSpPr txBox="1"/>
          <p:nvPr/>
        </p:nvSpPr>
        <p:spPr>
          <a:xfrm>
            <a:off x="670096" y="3369733"/>
            <a:ext cx="7437624" cy="1236134"/>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marR="0" rtl="0" algn="ctr">
              <a:lnSpc>
                <a:spcPct val="90000"/>
              </a:lnSpc>
              <a:spcBef>
                <a:spcPts val="800"/>
              </a:spcBef>
              <a:spcAft>
                <a:spcPts val="0"/>
              </a:spcAft>
              <a:buClr>
                <a:schemeClr val="dk1"/>
              </a:buClr>
              <a:buSzPct val="108108"/>
              <a:buFont typeface="Arial"/>
              <a:buNone/>
            </a:pPr>
            <a:r>
              <a:rPr b="0" i="0" lang="es-AR" sz="1800" u="none" cap="none" strike="noStrike">
                <a:solidFill>
                  <a:schemeClr val="dk1"/>
                </a:solidFill>
                <a:latin typeface="Nunito"/>
                <a:ea typeface="Nunito"/>
                <a:cs typeface="Nunito"/>
                <a:sym typeface="Nunito"/>
              </a:rPr>
              <a:t> </a:t>
            </a:r>
            <a:r>
              <a:rPr b="1" i="0" lang="es-AR" sz="1800" u="none" cap="none" strike="noStrike">
                <a:solidFill>
                  <a:schemeClr val="dk1"/>
                </a:solidFill>
                <a:latin typeface="Nunito"/>
                <a:ea typeface="Nunito"/>
                <a:cs typeface="Nunito"/>
                <a:sym typeface="Nunito"/>
              </a:rPr>
              <a:t>Tip 5</a:t>
            </a:r>
            <a:r>
              <a:rPr b="0" i="0" lang="es-AR" sz="1800" u="none" cap="none" strike="noStrike">
                <a:solidFill>
                  <a:schemeClr val="dk1"/>
                </a:solidFill>
                <a:latin typeface="Nunito"/>
                <a:ea typeface="Nunito"/>
                <a:cs typeface="Nunito"/>
                <a:sym typeface="Nunito"/>
              </a:rPr>
              <a:t>: Material recomendable</a:t>
            </a:r>
            <a:endParaRPr/>
          </a:p>
          <a:p>
            <a:pPr indent="-361950" lvl="0" marL="457200" marR="0" rtl="0" algn="ctr">
              <a:lnSpc>
                <a:spcPct val="90000"/>
              </a:lnSpc>
              <a:spcBef>
                <a:spcPts val="800"/>
              </a:spcBef>
              <a:spcAft>
                <a:spcPts val="0"/>
              </a:spcAft>
              <a:buClr>
                <a:schemeClr val="dk1"/>
              </a:buClr>
              <a:buSzPct val="108108"/>
              <a:buFont typeface="Arial"/>
              <a:buNone/>
            </a:pPr>
            <a:r>
              <a:rPr b="0" i="0" lang="es-AR" sz="1800" u="none" cap="none" strike="noStrike">
                <a:solidFill>
                  <a:schemeClr val="dk1"/>
                </a:solidFill>
                <a:latin typeface="Nunito"/>
                <a:ea typeface="Nunito"/>
                <a:cs typeface="Nunito"/>
                <a:sym typeface="Nunito"/>
              </a:rPr>
              <a:t>Si no cuentas con ninguna noción de JavaScript y quieres iniciarte lo que </a:t>
            </a:r>
            <a:r>
              <a:rPr b="1" i="0" lang="es-AR" sz="1800" u="none" cap="none" strike="noStrike">
                <a:solidFill>
                  <a:schemeClr val="dk1"/>
                </a:solidFill>
                <a:latin typeface="Nunito"/>
                <a:ea typeface="Nunito"/>
                <a:cs typeface="Nunito"/>
                <a:sym typeface="Nunito"/>
              </a:rPr>
              <a:t>te recomendamos es que visiones</a:t>
            </a:r>
            <a:r>
              <a:rPr b="0" i="0" lang="es-AR" sz="1800" u="none" cap="none" strike="noStrike">
                <a:solidFill>
                  <a:schemeClr val="dk1"/>
                </a:solidFill>
                <a:latin typeface="Nunito"/>
                <a:ea typeface="Nunito"/>
                <a:cs typeface="Nunito"/>
                <a:sym typeface="Nunito"/>
              </a:rPr>
              <a:t> </a:t>
            </a:r>
            <a:r>
              <a:rPr b="1" i="0" lang="es-AR" sz="1800" u="sng" cap="none" strike="noStrike">
                <a:solidFill>
                  <a:schemeClr val="dk1"/>
                </a:solidFill>
                <a:latin typeface="Nunito"/>
                <a:ea typeface="Nunito"/>
                <a:cs typeface="Nunito"/>
                <a:sym typeface="Nunito"/>
                <a:hlinkClick r:id="rId4">
                  <a:extLst>
                    <a:ext uri="{A12FA001-AC4F-418D-AE19-62706E023703}">
                      <ahyp:hlinkClr val="tx"/>
                    </a:ext>
                  </a:extLst>
                </a:hlinkClick>
              </a:rPr>
              <a:t>los siguientes vídeos de KeepCoding</a:t>
            </a:r>
            <a:r>
              <a:rPr b="1" i="0" lang="es-AR" sz="1800" u="none" cap="none" strike="noStrike">
                <a:solidFill>
                  <a:schemeClr val="dk1"/>
                </a:solidFill>
                <a:latin typeface="Nunito"/>
                <a:ea typeface="Nunito"/>
                <a:cs typeface="Nunito"/>
                <a:sym typeface="Nunito"/>
              </a:rPr>
              <a:t> </a:t>
            </a:r>
            <a:r>
              <a:rPr b="0" i="0" lang="es-AR" sz="1800" u="none" cap="none" strike="noStrike">
                <a:solidFill>
                  <a:schemeClr val="dk1"/>
                </a:solidFill>
                <a:latin typeface="Nunito"/>
                <a:ea typeface="Nunito"/>
                <a:cs typeface="Nunito"/>
                <a:sym typeface="Nunito"/>
              </a:rPr>
              <a:t>en los que conocerás desde las características básicas del lenguaje hasta el funcionamiento de operadores y el control de flujo.</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09"/>
          <p:cNvSpPr txBox="1"/>
          <p:nvPr>
            <p:ph type="ctrTitle"/>
          </p:nvPr>
        </p:nvSpPr>
        <p:spPr>
          <a:xfrm>
            <a:off x="601134" y="556194"/>
            <a:ext cx="7319318"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Elementos básicos</a:t>
            </a:r>
            <a:endParaRPr/>
          </a:p>
        </p:txBody>
      </p:sp>
      <p:sp>
        <p:nvSpPr>
          <p:cNvPr id="408" name="Google Shape;408;p109"/>
          <p:cNvSpPr txBox="1"/>
          <p:nvPr>
            <p:ph idx="1" type="subTitle"/>
          </p:nvPr>
        </p:nvSpPr>
        <p:spPr>
          <a:xfrm>
            <a:off x="788630" y="1320800"/>
            <a:ext cx="7437624" cy="30988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Si bien a lo largo del curso se desarrollarán en profundidad, es necesario saber que para trabajar en y con Javascript existen ciertos elementos básicos e imprescindibles.</a:t>
            </a:r>
            <a:endParaRPr/>
          </a:p>
          <a:p>
            <a:pPr indent="-361950" lvl="0" marL="457200" rtl="0" algn="ctr">
              <a:lnSpc>
                <a:spcPct val="90000"/>
              </a:lnSpc>
              <a:spcBef>
                <a:spcPts val="800"/>
              </a:spcBef>
              <a:spcAft>
                <a:spcPts val="0"/>
              </a:spcAft>
              <a:buClr>
                <a:schemeClr val="dk1"/>
              </a:buClr>
              <a:buSzPts val="1800"/>
              <a:buNone/>
            </a:pPr>
            <a:br>
              <a:rPr lang="es-AR"/>
            </a:br>
            <a:endParaRPr/>
          </a:p>
          <a:p>
            <a:pPr indent="-361950" lvl="0" marL="457200" rtl="0" algn="ctr">
              <a:lnSpc>
                <a:spcPct val="90000"/>
              </a:lnSpc>
              <a:spcBef>
                <a:spcPts val="800"/>
              </a:spcBef>
              <a:spcAft>
                <a:spcPts val="0"/>
              </a:spcAft>
              <a:buClr>
                <a:schemeClr val="dk1"/>
              </a:buClr>
              <a:buSzPts val="1800"/>
              <a:buNone/>
            </a:pPr>
            <a:r>
              <a:t/>
            </a:r>
            <a:endParaRPr/>
          </a:p>
        </p:txBody>
      </p:sp>
      <p:pic>
        <p:nvPicPr>
          <p:cNvPr id="409" name="Google Shape;409;p109"/>
          <p:cNvPicPr preferRelativeResize="0"/>
          <p:nvPr/>
        </p:nvPicPr>
        <p:blipFill rotWithShape="1">
          <a:blip r:embed="rId3">
            <a:alphaModFix/>
          </a:blip>
          <a:srcRect b="0" l="0" r="0" t="0"/>
          <a:stretch/>
        </p:blipFill>
        <p:spPr>
          <a:xfrm>
            <a:off x="1212320" y="2313518"/>
            <a:ext cx="6551611" cy="2415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1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415" name="Google Shape;415;p110"/>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416" name="Google Shape;416;p110"/>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417" name="Google Shape;417;p110"/>
          <p:cNvPicPr preferRelativeResize="0"/>
          <p:nvPr/>
        </p:nvPicPr>
        <p:blipFill rotWithShape="1">
          <a:blip r:embed="rId3">
            <a:alphaModFix/>
          </a:blip>
          <a:srcRect b="0" l="0" r="0" t="0"/>
          <a:stretch/>
        </p:blipFill>
        <p:spPr>
          <a:xfrm>
            <a:off x="592667" y="327646"/>
            <a:ext cx="7950201" cy="419486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11"/>
          <p:cNvSpPr txBox="1"/>
          <p:nvPr>
            <p:ph type="ctrTitle"/>
          </p:nvPr>
        </p:nvSpPr>
        <p:spPr>
          <a:xfrm>
            <a:off x="601134" y="556194"/>
            <a:ext cx="7319318" cy="715179"/>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Vinculando JavaScript Con HTML</a:t>
            </a:r>
            <a:endParaRPr/>
          </a:p>
        </p:txBody>
      </p:sp>
      <p:sp>
        <p:nvSpPr>
          <p:cNvPr id="423" name="Google Shape;423;p111"/>
          <p:cNvSpPr txBox="1"/>
          <p:nvPr>
            <p:ph idx="1" type="subTitle"/>
          </p:nvPr>
        </p:nvSpPr>
        <p:spPr>
          <a:xfrm>
            <a:off x="788630" y="1320800"/>
            <a:ext cx="7437624" cy="30988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Como vimos anteriormente, </a:t>
            </a:r>
            <a:r>
              <a:rPr b="1" lang="es-AR"/>
              <a:t>la separación de tareas es un aspecto fundamental en la programación.</a:t>
            </a:r>
            <a:r>
              <a:rPr lang="es-AR"/>
              <a:t> Por eso es tan necesario que cada lenguaje tenga su propio archivo.</a:t>
            </a:r>
            <a:endParaRPr/>
          </a:p>
          <a:p>
            <a:pPr indent="-361950" lvl="0" marL="457200" rtl="0" algn="ctr">
              <a:lnSpc>
                <a:spcPct val="90000"/>
              </a:lnSpc>
              <a:spcBef>
                <a:spcPts val="800"/>
              </a:spcBef>
              <a:spcAft>
                <a:spcPts val="0"/>
              </a:spcAft>
              <a:buClr>
                <a:schemeClr val="dk1"/>
              </a:buClr>
              <a:buSzPts val="1800"/>
              <a:buNone/>
            </a:pPr>
            <a:r>
              <a:t/>
            </a:r>
            <a:endParaRPr/>
          </a:p>
          <a:p>
            <a:pPr indent="-361950" lvl="0" marL="457200" rtl="0" algn="ctr">
              <a:lnSpc>
                <a:spcPct val="90000"/>
              </a:lnSpc>
              <a:spcBef>
                <a:spcPts val="800"/>
              </a:spcBef>
              <a:spcAft>
                <a:spcPts val="0"/>
              </a:spcAft>
              <a:buClr>
                <a:schemeClr val="dk1"/>
              </a:buClr>
              <a:buSzPts val="1800"/>
              <a:buNone/>
            </a:pPr>
            <a:r>
              <a:t/>
            </a:r>
            <a:endParaRPr/>
          </a:p>
          <a:p>
            <a:pPr indent="-361950" lvl="0" marL="457200" rtl="0" algn="ctr">
              <a:lnSpc>
                <a:spcPct val="90000"/>
              </a:lnSpc>
              <a:spcBef>
                <a:spcPts val="800"/>
              </a:spcBef>
              <a:spcAft>
                <a:spcPts val="0"/>
              </a:spcAft>
              <a:buClr>
                <a:schemeClr val="dk1"/>
              </a:buClr>
              <a:buSzPts val="1800"/>
              <a:buNone/>
            </a:pPr>
            <a:r>
              <a:rPr lang="es-AR"/>
              <a:t>En otras palabras, cada lenguaje cumple una función diferente. Por eso, </a:t>
            </a:r>
            <a:r>
              <a:rPr b="1" lang="es-AR"/>
              <a:t>debemos guardar cada uno en un archivo distinto</a:t>
            </a:r>
            <a:r>
              <a:rPr lang="es-AR"/>
              <a:t>: todo lo que sea contenido se encontrará en un .html, lo estético estará en un .css y lo funcional en un .js.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12"/>
          <p:cNvSpPr txBox="1"/>
          <p:nvPr>
            <p:ph type="ctrTitle"/>
          </p:nvPr>
        </p:nvSpPr>
        <p:spPr>
          <a:xfrm>
            <a:off x="601134" y="556194"/>
            <a:ext cx="7319318" cy="715179"/>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¿Cuál es el perfil de un profesional en JavaScript?</a:t>
            </a:r>
            <a:endParaRPr/>
          </a:p>
        </p:txBody>
      </p:sp>
      <p:sp>
        <p:nvSpPr>
          <p:cNvPr id="429" name="Google Shape;429;p112"/>
          <p:cNvSpPr txBox="1"/>
          <p:nvPr>
            <p:ph idx="1" type="subTitle"/>
          </p:nvPr>
        </p:nvSpPr>
        <p:spPr>
          <a:xfrm>
            <a:off x="788630" y="1320800"/>
            <a:ext cx="7437624" cy="30988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b="1" lang="es-AR"/>
              <a:t>Algunas competencias</a:t>
            </a:r>
            <a:endParaRPr/>
          </a:p>
          <a:p>
            <a:pPr indent="-361950" lvl="0" marL="457200" rtl="0" algn="ctr">
              <a:lnSpc>
                <a:spcPct val="90000"/>
              </a:lnSpc>
              <a:spcBef>
                <a:spcPts val="800"/>
              </a:spcBef>
              <a:spcAft>
                <a:spcPts val="0"/>
              </a:spcAft>
              <a:buClr>
                <a:schemeClr val="dk1"/>
              </a:buClr>
              <a:buSzPts val="1800"/>
              <a:buNone/>
            </a:pPr>
            <a:br>
              <a:rPr lang="es-AR"/>
            </a:br>
            <a:endParaRPr/>
          </a:p>
          <a:p>
            <a:pPr indent="-361950" lvl="0" marL="457200" rtl="0" algn="l">
              <a:lnSpc>
                <a:spcPct val="90000"/>
              </a:lnSpc>
              <a:spcBef>
                <a:spcPts val="800"/>
              </a:spcBef>
              <a:spcAft>
                <a:spcPts val="0"/>
              </a:spcAft>
              <a:buSzPts val="1800"/>
              <a:buFont typeface="Arial"/>
              <a:buChar char="•"/>
            </a:pPr>
            <a:r>
              <a:rPr lang="es-AR"/>
              <a:t>Capacidad para realizar tareas de programación, desarrollo, puesta en funcionamiento y procesos de mejoras de sitios web y apps.</a:t>
            </a:r>
            <a:endParaRPr b="1"/>
          </a:p>
          <a:p>
            <a:pPr indent="-361950" lvl="0" marL="457200" rtl="0" algn="l">
              <a:lnSpc>
                <a:spcPct val="90000"/>
              </a:lnSpc>
              <a:spcBef>
                <a:spcPts val="800"/>
              </a:spcBef>
              <a:spcAft>
                <a:spcPts val="0"/>
              </a:spcAft>
              <a:buSzPts val="1800"/>
              <a:buFont typeface="Arial"/>
              <a:buChar char="•"/>
            </a:pPr>
            <a:r>
              <a:rPr lang="es-AR"/>
              <a:t>Alto manejo y comprensión del área frontend en desarrollo de apps y software.</a:t>
            </a:r>
            <a:endParaRPr b="1"/>
          </a:p>
          <a:p>
            <a:pPr indent="-361950" lvl="0" marL="457200" rtl="0" algn="l">
              <a:lnSpc>
                <a:spcPct val="90000"/>
              </a:lnSpc>
              <a:spcBef>
                <a:spcPts val="800"/>
              </a:spcBef>
              <a:spcAft>
                <a:spcPts val="0"/>
              </a:spcAft>
              <a:buSzPts val="1800"/>
              <a:buFont typeface="Arial"/>
              <a:buChar char="•"/>
            </a:pPr>
            <a:r>
              <a:rPr lang="es-AR"/>
              <a:t>Habilidad para pruebas y depuración de código.</a:t>
            </a:r>
            <a:endParaRPr b="1"/>
          </a:p>
          <a:p>
            <a:pPr indent="-361950" lvl="0" marL="457200" rtl="0" algn="l">
              <a:lnSpc>
                <a:spcPct val="90000"/>
              </a:lnSpc>
              <a:spcBef>
                <a:spcPts val="800"/>
              </a:spcBef>
              <a:spcAft>
                <a:spcPts val="0"/>
              </a:spcAft>
              <a:buSzPts val="1800"/>
              <a:buFont typeface="Arial"/>
              <a:buChar char="•"/>
            </a:pPr>
            <a:r>
              <a:rPr lang="es-AR"/>
              <a:t>Versatilidad para trabajar con otros profesionales en procesos de optimización y mejoras integrales, como diseñadores de experiencia de usuario o profesionales del backend.</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13"/>
          <p:cNvSpPr txBox="1"/>
          <p:nvPr>
            <p:ph type="ctrTitle"/>
          </p:nvPr>
        </p:nvSpPr>
        <p:spPr>
          <a:xfrm>
            <a:off x="601134" y="556194"/>
            <a:ext cx="7319318"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¿Por qué Javascript?</a:t>
            </a:r>
            <a:endParaRPr/>
          </a:p>
        </p:txBody>
      </p:sp>
      <p:sp>
        <p:nvSpPr>
          <p:cNvPr id="435" name="Google Shape;435;p113"/>
          <p:cNvSpPr txBox="1"/>
          <p:nvPr>
            <p:ph idx="1" type="subTitle"/>
          </p:nvPr>
        </p:nvSpPr>
        <p:spPr>
          <a:xfrm>
            <a:off x="788630" y="1320800"/>
            <a:ext cx="7437624" cy="30988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br>
              <a:rPr lang="es-AR"/>
            </a:br>
            <a:endParaRPr/>
          </a:p>
          <a:p>
            <a:pPr indent="-361950" lvl="0" marL="457200" rtl="0" algn="l">
              <a:lnSpc>
                <a:spcPct val="90000"/>
              </a:lnSpc>
              <a:spcBef>
                <a:spcPts val="800"/>
              </a:spcBef>
              <a:spcAft>
                <a:spcPts val="0"/>
              </a:spcAft>
              <a:buSzPts val="1800"/>
              <a:buFont typeface="Arial"/>
              <a:buChar char="•"/>
            </a:pPr>
            <a:r>
              <a:rPr lang="es-AR"/>
              <a:t>Porque es uno de los lenguajes más usados en el mundo.</a:t>
            </a:r>
            <a:endParaRPr b="1"/>
          </a:p>
          <a:p>
            <a:pPr indent="-361950" lvl="0" marL="457200" rtl="0" algn="l">
              <a:lnSpc>
                <a:spcPct val="90000"/>
              </a:lnSpc>
              <a:spcBef>
                <a:spcPts val="800"/>
              </a:spcBef>
              <a:spcAft>
                <a:spcPts val="0"/>
              </a:spcAft>
              <a:buSzPts val="1800"/>
              <a:buFont typeface="Arial"/>
              <a:buChar char="•"/>
            </a:pPr>
            <a:r>
              <a:rPr lang="es-AR"/>
              <a:t>Porque es muy demandado en el mercado laboral debido a su sencillez, amplitud y adaptabilidad.</a:t>
            </a:r>
            <a:endParaRPr b="1"/>
          </a:p>
          <a:p>
            <a:pPr indent="-361950" lvl="0" marL="457200" rtl="0" algn="l">
              <a:lnSpc>
                <a:spcPct val="90000"/>
              </a:lnSpc>
              <a:spcBef>
                <a:spcPts val="800"/>
              </a:spcBef>
              <a:spcAft>
                <a:spcPts val="0"/>
              </a:spcAft>
              <a:buSzPts val="1800"/>
              <a:buFont typeface="Arial"/>
              <a:buChar char="•"/>
            </a:pPr>
            <a:r>
              <a:rPr lang="es-AR"/>
              <a:t>Porque la mayoría de sitios web y apps funcionan con este lenguaje.</a:t>
            </a:r>
            <a:endParaRPr b="1"/>
          </a:p>
          <a:p>
            <a:pPr indent="-361950" lvl="0" marL="457200" rtl="0" algn="l">
              <a:lnSpc>
                <a:spcPct val="90000"/>
              </a:lnSpc>
              <a:spcBef>
                <a:spcPts val="800"/>
              </a:spcBef>
              <a:spcAft>
                <a:spcPts val="0"/>
              </a:spcAft>
              <a:buSzPts val="1800"/>
              <a:buFont typeface="Arial"/>
              <a:buChar char="•"/>
            </a:pPr>
            <a:r>
              <a:rPr lang="es-AR"/>
              <a:t>Porque es escalable y te brindará herramientas para profundizar luego tus conocimientos en programación y desarrollo.</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4"/>
          <p:cNvSpPr txBox="1"/>
          <p:nvPr>
            <p:ph type="ctrTitle"/>
          </p:nvPr>
        </p:nvSpPr>
        <p:spPr>
          <a:xfrm>
            <a:off x="1259060" y="1921676"/>
            <a:ext cx="6391520" cy="2792423"/>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4100"/>
              <a:buFont typeface="Nunito"/>
              <a:buNone/>
            </a:pPr>
            <a:r>
              <a:rPr lang="es-AR" sz="1800"/>
              <a:t>1 - </a:t>
            </a:r>
            <a:r>
              <a:rPr b="0" lang="es-AR" sz="1800"/>
              <a:t>Conocer </a:t>
            </a:r>
            <a:r>
              <a:rPr lang="es-AR" sz="1800"/>
              <a:t>JavaScript</a:t>
            </a:r>
            <a:r>
              <a:rPr b="0" lang="es-AR" sz="1800"/>
              <a:t> y sus ventajas como lenguaje de programación.</a:t>
            </a:r>
            <a:br>
              <a:rPr lang="es-AR" sz="1800"/>
            </a:br>
            <a:br>
              <a:rPr lang="es-AR" sz="1800">
                <a:latin typeface="Nunito"/>
                <a:ea typeface="Nunito"/>
                <a:cs typeface="Nunito"/>
                <a:sym typeface="Nunito"/>
              </a:rPr>
            </a:br>
            <a:r>
              <a:rPr lang="es-AR" sz="1800">
                <a:latin typeface="Nunito"/>
                <a:ea typeface="Nunito"/>
                <a:cs typeface="Nunito"/>
                <a:sym typeface="Nunito"/>
              </a:rPr>
              <a:t>2 – </a:t>
            </a:r>
            <a:r>
              <a:rPr b="0" lang="es-AR" sz="1800"/>
              <a:t>Descubrir su rol en el mundo del desarrollo </a:t>
            </a:r>
            <a:r>
              <a:rPr b="0" i="1" lang="es-AR" sz="1800"/>
              <a:t>web</a:t>
            </a:r>
            <a:r>
              <a:rPr b="0" lang="es-AR" sz="1800"/>
              <a:t>.</a:t>
            </a:r>
            <a:br>
              <a:rPr lang="es-AR" sz="1800"/>
            </a:br>
            <a:br>
              <a:rPr lang="es-AR" sz="1800"/>
            </a:br>
            <a:r>
              <a:rPr lang="es-AR" sz="1800"/>
              <a:t>3 </a:t>
            </a:r>
            <a:r>
              <a:rPr b="0" lang="es-AR" sz="1800"/>
              <a:t>Distinguir qué conocimientos debe tener un Desarrollador </a:t>
            </a:r>
            <a:r>
              <a:rPr b="0" i="1" lang="es-AR" sz="1800"/>
              <a:t>Front-end</a:t>
            </a:r>
            <a:r>
              <a:rPr b="0" lang="es-AR" sz="1800"/>
              <a:t>, </a:t>
            </a:r>
            <a:r>
              <a:rPr b="0" i="1" lang="es-AR" sz="1800"/>
              <a:t>Back-end</a:t>
            </a:r>
            <a:r>
              <a:rPr b="0" lang="es-AR" sz="1800"/>
              <a:t> y </a:t>
            </a:r>
            <a:r>
              <a:rPr b="0" i="1" lang="es-AR" sz="1800"/>
              <a:t>FullStack</a:t>
            </a:r>
            <a:br>
              <a:rPr b="0" lang="es-AR" sz="1800"/>
            </a:br>
            <a:br>
              <a:rPr b="0" lang="es-AR" sz="1800"/>
            </a:br>
            <a:r>
              <a:rPr lang="es-AR" sz="1800"/>
              <a:t>4</a:t>
            </a:r>
            <a:r>
              <a:rPr b="0" lang="es-AR" sz="1800"/>
              <a:t> </a:t>
            </a:r>
            <a:r>
              <a:rPr lang="es-AR" sz="1800"/>
              <a:t>-</a:t>
            </a:r>
            <a:r>
              <a:rPr b="0" lang="es-AR" sz="1800"/>
              <a:t> Saber en qué se diferencia JS de HTML y de CSS.</a:t>
            </a:r>
            <a:br>
              <a:rPr b="0" lang="es-AR" sz="1800"/>
            </a:br>
            <a:br>
              <a:rPr b="0" lang="es-AR" sz="1800"/>
            </a:br>
            <a:r>
              <a:rPr lang="es-AR" sz="1800"/>
              <a:t>5 -</a:t>
            </a:r>
            <a:r>
              <a:rPr b="0" lang="es-AR" sz="1800"/>
              <a:t> Empezarás a usar JavaScript .</a:t>
            </a:r>
            <a:br>
              <a:rPr b="0" lang="es-AR" sz="1800"/>
            </a:br>
            <a:br>
              <a:rPr b="0" lang="es-AR" sz="1800"/>
            </a:br>
            <a:br>
              <a:rPr lang="es-AR" sz="1800"/>
            </a:br>
            <a:endParaRPr sz="1800"/>
          </a:p>
        </p:txBody>
      </p:sp>
      <p:pic>
        <p:nvPicPr>
          <p:cNvPr id="205" name="Google Shape;205;p4"/>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06" name="Google Shape;206;p4"/>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07" name="Google Shape;207;p4"/>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08" name="Google Shape;208;p4"/>
          <p:cNvSpPr txBox="1"/>
          <p:nvPr/>
        </p:nvSpPr>
        <p:spPr>
          <a:xfrm>
            <a:off x="1063956" y="459658"/>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AR" sz="3600" u="none" cap="none" strike="noStrike">
                <a:solidFill>
                  <a:srgbClr val="4089D7"/>
                </a:solidFill>
                <a:latin typeface="Nunito"/>
                <a:ea typeface="Nunito"/>
                <a:cs typeface="Nunito"/>
                <a:sym typeface="Nunito"/>
              </a:rPr>
              <a:t>Objetivos de la clase</a:t>
            </a:r>
            <a:endParaRPr b="1" i="0" sz="2800" u="none" cap="none" strike="noStrike">
              <a:solidFill>
                <a:srgbClr val="4089D7"/>
              </a:solidFill>
              <a:latin typeface="Nunito"/>
              <a:ea typeface="Nunito"/>
              <a:cs typeface="Nunito"/>
              <a:sym typeface="Nunito"/>
            </a:endParaRPr>
          </a:p>
        </p:txBody>
      </p:sp>
      <p:sp>
        <p:nvSpPr>
          <p:cNvPr id="209" name="Google Shape;209;p4"/>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0" name="Google Shape;210;p4"/>
          <p:cNvSpPr/>
          <p:nvPr/>
        </p:nvSpPr>
        <p:spPr>
          <a:xfrm rot="10800000">
            <a:off x="4689180" y="2725639"/>
            <a:ext cx="9784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0e12c5fbcd_0_132"/>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El Ecosistema de JavaScript</a:t>
            </a:r>
            <a:endParaRPr/>
          </a:p>
        </p:txBody>
      </p:sp>
      <p:sp>
        <p:nvSpPr>
          <p:cNvPr id="441" name="Google Shape;441;g20e12c5fbcd_0_132"/>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lnSpcReduction="10000"/>
          </a:bodyPr>
          <a:lstStyle/>
          <a:p>
            <a:pPr indent="0" lvl="0" marL="0" rtl="0" algn="ctr">
              <a:spcBef>
                <a:spcPts val="800"/>
              </a:spcBef>
              <a:spcAft>
                <a:spcPts val="0"/>
              </a:spcAft>
              <a:buNone/>
            </a:pPr>
            <a:r>
              <a:rPr lang="es-AR"/>
              <a:t>El ecosistema de JavaScript es vasto y dinámico, con una gran variedad de bibliotecas, frameworks, herramientas y entornos de desarrollo que facilitan y potencian el trabajo de los desarrolladores. A continuación, se describen algunas de las más populares y ampliamente utilizadas.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g20e12c5fbcd_0_139"/>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Bibliotecas y Frameworks Populares</a:t>
            </a:r>
            <a:endParaRPr/>
          </a:p>
        </p:txBody>
      </p:sp>
      <p:sp>
        <p:nvSpPr>
          <p:cNvPr id="447" name="Google Shape;447;g20e12c5fbcd_0_139"/>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0e12c5fbcd_0_145"/>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React:</a:t>
            </a:r>
            <a:endParaRPr/>
          </a:p>
        </p:txBody>
      </p:sp>
      <p:sp>
        <p:nvSpPr>
          <p:cNvPr id="453" name="Google Shape;453;g20e12c5fbcd_0_145"/>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AR"/>
              <a:t>React es una biblioteca de JavaScript para construir interfaces de usuario. Fue desarrollada por Facebook y es especialmente útil para crear aplicaciones de una sola página (SPA) con componentes reutilizables.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14"/>
          <p:cNvSpPr txBox="1"/>
          <p:nvPr>
            <p:ph type="ctrTitle"/>
          </p:nvPr>
        </p:nvSpPr>
        <p:spPr>
          <a:xfrm>
            <a:off x="880534" y="1783860"/>
            <a:ext cx="7319318"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Nivelación</a:t>
            </a:r>
            <a:endParaRPr/>
          </a:p>
        </p:txBody>
      </p:sp>
      <p:sp>
        <p:nvSpPr>
          <p:cNvPr id="459" name="Google Shape;459;p114"/>
          <p:cNvSpPr txBox="1"/>
          <p:nvPr>
            <p:ph idx="1" type="subTitle"/>
          </p:nvPr>
        </p:nvSpPr>
        <p:spPr>
          <a:xfrm>
            <a:off x="712430" y="2506134"/>
            <a:ext cx="7437624" cy="846667"/>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AR" u="sng">
                <a:solidFill>
                  <a:schemeClr val="hlink"/>
                </a:solidFill>
                <a:hlinkClick r:id="rId3"/>
              </a:rPr>
              <a:t>Ingresa Aqui</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15"/>
          <p:cNvSpPr txBox="1"/>
          <p:nvPr>
            <p:ph type="ctrTitle"/>
          </p:nvPr>
        </p:nvSpPr>
        <p:spPr>
          <a:xfrm>
            <a:off x="601134" y="556194"/>
            <a:ext cx="7319318" cy="715179"/>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r>
              <a:rPr lang="es-AR"/>
              <a:t>Relación entre HTML, CSS &amp; JS</a:t>
            </a:r>
            <a:endParaRPr/>
          </a:p>
        </p:txBody>
      </p:sp>
      <p:sp>
        <p:nvSpPr>
          <p:cNvPr id="465" name="Google Shape;465;p115"/>
          <p:cNvSpPr txBox="1"/>
          <p:nvPr>
            <p:ph idx="1" type="subTitle"/>
          </p:nvPr>
        </p:nvSpPr>
        <p:spPr>
          <a:xfrm>
            <a:off x="788630" y="1320800"/>
            <a:ext cx="7437624" cy="30988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SzPts val="1800"/>
              <a:buNone/>
            </a:pPr>
            <a:br>
              <a:rPr lang="es-AR"/>
            </a:br>
            <a:r>
              <a:rPr b="1" lang="es-AR"/>
              <a:t>HTML </a:t>
            </a:r>
            <a:r>
              <a:rPr lang="es-AR"/>
              <a:t>nos aportará a través de sus etiquetas, la estructura básica de sitio web que creemos. Funcionará en consonancia y en relación con CSS y JS. </a:t>
            </a:r>
            <a:endParaRPr/>
          </a:p>
          <a:p>
            <a:pPr indent="-361950" lvl="0" marL="457200" rtl="0" algn="ctr">
              <a:lnSpc>
                <a:spcPct val="90000"/>
              </a:lnSpc>
              <a:spcBef>
                <a:spcPts val="800"/>
              </a:spcBef>
              <a:spcAft>
                <a:spcPts val="0"/>
              </a:spcAft>
              <a:buSzPts val="1800"/>
              <a:buNone/>
            </a:pPr>
            <a:br>
              <a:rPr lang="es-AR"/>
            </a:br>
            <a:r>
              <a:rPr b="1" lang="es-AR"/>
              <a:t>CSS </a:t>
            </a:r>
            <a:r>
              <a:rPr lang="es-AR"/>
              <a:t>lo utilizaremos para darle el estilo que queremos mostrar en nuestro sitio web a través de la definición de  formato y diseño de nuestra presentación</a:t>
            </a:r>
            <a:endParaRPr/>
          </a:p>
          <a:p>
            <a:pPr indent="-361950" lvl="0" marL="457200" rtl="0" algn="ctr">
              <a:lnSpc>
                <a:spcPct val="90000"/>
              </a:lnSpc>
              <a:spcBef>
                <a:spcPts val="800"/>
              </a:spcBef>
              <a:spcAft>
                <a:spcPts val="0"/>
              </a:spcAft>
              <a:buSzPts val="1800"/>
              <a:buNone/>
            </a:pPr>
            <a:br>
              <a:rPr lang="es-AR"/>
            </a:br>
            <a:r>
              <a:rPr b="1" lang="es-AR"/>
              <a:t>JavaScript </a:t>
            </a:r>
            <a:r>
              <a:rPr lang="es-AR"/>
              <a:t>entonces utilizará a ambos lenguajes(HTML y CSS) para controlar el comportamiento y funcionalidad de los elementos de nuestros sitio web.</a:t>
            </a:r>
            <a:endParaRPr/>
          </a:p>
        </p:txBody>
      </p:sp>
      <p:pic>
        <p:nvPicPr>
          <p:cNvPr id="466" name="Google Shape;466;p115"/>
          <p:cNvPicPr preferRelativeResize="0"/>
          <p:nvPr/>
        </p:nvPicPr>
        <p:blipFill rotWithShape="1">
          <a:blip r:embed="rId3">
            <a:alphaModFix/>
          </a:blip>
          <a:srcRect b="0" l="0" r="0" t="0"/>
          <a:stretch/>
        </p:blipFill>
        <p:spPr>
          <a:xfrm>
            <a:off x="432329" y="1391180"/>
            <a:ext cx="828675" cy="904875"/>
          </a:xfrm>
          <a:prstGeom prst="rect">
            <a:avLst/>
          </a:prstGeom>
          <a:noFill/>
          <a:ln>
            <a:noFill/>
          </a:ln>
        </p:spPr>
      </p:pic>
      <p:pic>
        <p:nvPicPr>
          <p:cNvPr id="467" name="Google Shape;467;p115"/>
          <p:cNvPicPr preferRelativeResize="0"/>
          <p:nvPr/>
        </p:nvPicPr>
        <p:blipFill rotWithShape="1">
          <a:blip r:embed="rId4">
            <a:alphaModFix/>
          </a:blip>
          <a:srcRect b="0" l="0" r="0" t="0"/>
          <a:stretch/>
        </p:blipFill>
        <p:spPr>
          <a:xfrm>
            <a:off x="356128" y="2437342"/>
            <a:ext cx="981075" cy="895350"/>
          </a:xfrm>
          <a:prstGeom prst="rect">
            <a:avLst/>
          </a:prstGeom>
          <a:noFill/>
          <a:ln>
            <a:noFill/>
          </a:ln>
        </p:spPr>
      </p:pic>
      <p:pic>
        <p:nvPicPr>
          <p:cNvPr id="468" name="Google Shape;468;p115"/>
          <p:cNvPicPr preferRelativeResize="0"/>
          <p:nvPr/>
        </p:nvPicPr>
        <p:blipFill rotWithShape="1">
          <a:blip r:embed="rId5">
            <a:alphaModFix/>
          </a:blip>
          <a:srcRect b="0" l="0" r="0" t="0"/>
          <a:stretch/>
        </p:blipFill>
        <p:spPr>
          <a:xfrm>
            <a:off x="298979" y="3339042"/>
            <a:ext cx="962025" cy="942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16"/>
          <p:cNvSpPr txBox="1"/>
          <p:nvPr>
            <p:ph type="ctrTitle"/>
          </p:nvPr>
        </p:nvSpPr>
        <p:spPr>
          <a:xfrm>
            <a:off x="601134" y="556194"/>
            <a:ext cx="7319318"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Algoritmos</a:t>
            </a:r>
            <a:endParaRPr/>
          </a:p>
        </p:txBody>
      </p:sp>
      <p:sp>
        <p:nvSpPr>
          <p:cNvPr id="474" name="Google Shape;474;p116"/>
          <p:cNvSpPr txBox="1"/>
          <p:nvPr>
            <p:ph idx="1" type="subTitle"/>
          </p:nvPr>
        </p:nvSpPr>
        <p:spPr>
          <a:xfrm>
            <a:off x="788630" y="1320800"/>
            <a:ext cx="7437624" cy="30988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br>
              <a:rPr lang="es-AR"/>
            </a:br>
            <a:r>
              <a:rPr lang="es-AR"/>
              <a:t>En programación, un algoritmo es un </a:t>
            </a:r>
            <a:r>
              <a:rPr b="1" lang="es-AR"/>
              <a:t>conjunto de procedimientos o funciones ordenados que se necesitan para realizar cierta operación o acción.</a:t>
            </a:r>
            <a:r>
              <a:rPr lang="es-AR"/>
              <a:t> Por ejemplo, en una suma el algoritmo implica tomar un dato, sumarlo a otro y obtener un resultado.</a:t>
            </a:r>
            <a:endParaRPr/>
          </a:p>
          <a:p>
            <a:pPr indent="-361950" lvl="0" marL="457200" rtl="0" algn="ctr">
              <a:lnSpc>
                <a:spcPct val="90000"/>
              </a:lnSpc>
              <a:spcBef>
                <a:spcPts val="800"/>
              </a:spcBef>
              <a:spcAft>
                <a:spcPts val="0"/>
              </a:spcAft>
              <a:buClr>
                <a:schemeClr val="dk1"/>
              </a:buClr>
              <a:buSzPts val="1800"/>
              <a:buNone/>
            </a:pPr>
            <a:br>
              <a:rPr lang="es-AR"/>
            </a:br>
            <a:endParaRPr/>
          </a:p>
        </p:txBody>
      </p:sp>
      <p:pic>
        <p:nvPicPr>
          <p:cNvPr descr="https://lh4.googleusercontent.com/4lr8TOI5vjdhGxGS5kGu9XTDaLYe0Sm_UeDpbfhVKXkYKRZphNGiOf7OQFsqTwjfr9N6c3Z8B0HYbGIsgj854bV5WIgHeIeYw1W6yfqsVTrOHVeq53mEPmkN46jnDeSTCifmDxcvtAu9Ti_8tFwsWDvXSA=s2048" id="475" name="Google Shape;475;p116"/>
          <p:cNvPicPr preferRelativeResize="0"/>
          <p:nvPr/>
        </p:nvPicPr>
        <p:blipFill rotWithShape="1">
          <a:blip r:embed="rId3">
            <a:alphaModFix/>
          </a:blip>
          <a:srcRect b="0" l="0" r="0" t="0"/>
          <a:stretch/>
        </p:blipFill>
        <p:spPr>
          <a:xfrm>
            <a:off x="3990975" y="2985029"/>
            <a:ext cx="1219200" cy="12192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117"/>
          <p:cNvSpPr txBox="1"/>
          <p:nvPr>
            <p:ph type="ctrTitle"/>
          </p:nvPr>
        </p:nvSpPr>
        <p:spPr>
          <a:xfrm>
            <a:off x="601134" y="556194"/>
            <a:ext cx="7319318"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Algoritmos</a:t>
            </a:r>
            <a:endParaRPr/>
          </a:p>
        </p:txBody>
      </p:sp>
      <p:sp>
        <p:nvSpPr>
          <p:cNvPr id="481" name="Google Shape;481;p117"/>
          <p:cNvSpPr txBox="1"/>
          <p:nvPr>
            <p:ph idx="1" type="subTitle"/>
          </p:nvPr>
        </p:nvSpPr>
        <p:spPr>
          <a:xfrm>
            <a:off x="788630" y="1320800"/>
            <a:ext cx="3732570" cy="30988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AR"/>
              <a:t>Pensar en algoritmos es una práctica que debemos fortalecer como desarrolladores. Consiste en </a:t>
            </a:r>
            <a:r>
              <a:rPr b="1" lang="es-AR"/>
              <a:t>encarar un problema complejo</a:t>
            </a:r>
            <a:r>
              <a:rPr lang="es-AR"/>
              <a:t> y </a:t>
            </a:r>
            <a:r>
              <a:rPr b="1" lang="es-AR"/>
              <a:t>dividir su resolución en diversos pasos</a:t>
            </a:r>
            <a:r>
              <a:rPr lang="es-AR"/>
              <a:t>, pensar </a:t>
            </a:r>
            <a:r>
              <a:rPr b="1" lang="es-AR"/>
              <a:t>cómo resolver cada uno</a:t>
            </a:r>
            <a:r>
              <a:rPr lang="es-AR"/>
              <a:t> y luego </a:t>
            </a:r>
            <a:r>
              <a:rPr b="1" lang="es-AR"/>
              <a:t>secuenciarlos correctamente</a:t>
            </a:r>
            <a:r>
              <a:rPr lang="es-AR"/>
              <a:t> para llegar al </a:t>
            </a:r>
            <a:r>
              <a:rPr b="1" lang="es-AR"/>
              <a:t>resultado esperado</a:t>
            </a:r>
            <a:r>
              <a:rPr lang="es-AR"/>
              <a:t>.</a:t>
            </a:r>
            <a:br>
              <a:rPr lang="es-AR"/>
            </a:br>
            <a:endParaRPr/>
          </a:p>
        </p:txBody>
      </p:sp>
      <p:pic>
        <p:nvPicPr>
          <p:cNvPr descr="https://lh6.googleusercontent.com/sWzEEWeIwYjn9cyBszoDeJoUN_U5XtwEDSs3J_BuN4XDksMXtFv0A3xJbSChshi7TzgaTU7x-GjzDPoVyS7g8NcqbsX346nSgmA8az8ON5UB6Kphjb546cHSsMnAyQehTORmRFEMejHsL5MVbeasQB7pkA=s2048" id="482" name="Google Shape;482;p117"/>
          <p:cNvPicPr preferRelativeResize="0"/>
          <p:nvPr/>
        </p:nvPicPr>
        <p:blipFill rotWithShape="1">
          <a:blip r:embed="rId3">
            <a:alphaModFix/>
          </a:blip>
          <a:srcRect b="0" l="0" r="0" t="0"/>
          <a:stretch/>
        </p:blipFill>
        <p:spPr>
          <a:xfrm>
            <a:off x="4871509" y="1376362"/>
            <a:ext cx="3715269" cy="261990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18"/>
          <p:cNvSpPr txBox="1"/>
          <p:nvPr>
            <p:ph type="ctrTitle"/>
          </p:nvPr>
        </p:nvSpPr>
        <p:spPr>
          <a:xfrm>
            <a:off x="651934" y="395327"/>
            <a:ext cx="7319318" cy="715179"/>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Sintaxis</a:t>
            </a:r>
            <a:endParaRPr/>
          </a:p>
        </p:txBody>
      </p:sp>
      <p:sp>
        <p:nvSpPr>
          <p:cNvPr id="488" name="Google Shape;488;p118"/>
          <p:cNvSpPr txBox="1"/>
          <p:nvPr>
            <p:ph idx="1" type="subTitle"/>
          </p:nvPr>
        </p:nvSpPr>
        <p:spPr>
          <a:xfrm>
            <a:off x="162096" y="1236133"/>
            <a:ext cx="4934837" cy="3183467"/>
          </a:xfrm>
          <a:prstGeom prst="rect">
            <a:avLst/>
          </a:prstGeom>
          <a:noFill/>
          <a:ln>
            <a:noFill/>
          </a:ln>
        </p:spPr>
        <p:txBody>
          <a:bodyPr anchorCtr="0" anchor="t" bIns="34275" lIns="68575" spcFirstLastPara="1" rIns="68575" wrap="square" tIns="34275">
            <a:normAutofit/>
          </a:bodyPr>
          <a:lstStyle/>
          <a:p>
            <a:pPr indent="-361950" lvl="0" marL="457200" rtl="0" algn="l">
              <a:lnSpc>
                <a:spcPct val="90000"/>
              </a:lnSpc>
              <a:spcBef>
                <a:spcPts val="800"/>
              </a:spcBef>
              <a:spcAft>
                <a:spcPts val="0"/>
              </a:spcAft>
              <a:buSzPts val="1800"/>
              <a:buNone/>
            </a:pPr>
            <a:r>
              <a:rPr lang="es-AR"/>
              <a:t>Para vincular un archivo .js con un .html:</a:t>
            </a:r>
            <a:endParaRPr/>
          </a:p>
          <a:p>
            <a:pPr indent="-361950" lvl="0" marL="457200" rtl="0" algn="l">
              <a:lnSpc>
                <a:spcPct val="90000"/>
              </a:lnSpc>
              <a:spcBef>
                <a:spcPts val="800"/>
              </a:spcBef>
              <a:spcAft>
                <a:spcPts val="0"/>
              </a:spcAft>
              <a:buSzPts val="1800"/>
              <a:buNone/>
            </a:pPr>
            <a:r>
              <a:rPr lang="es-AR"/>
              <a:t>Incorporá el </a:t>
            </a:r>
            <a:r>
              <a:rPr i="1" lang="es-AR"/>
              <a:t>tag</a:t>
            </a:r>
            <a:r>
              <a:rPr lang="es-AR"/>
              <a:t> script justo antes de cerrar el &lt;body&gt;.</a:t>
            </a:r>
            <a:endParaRPr/>
          </a:p>
          <a:p>
            <a:pPr indent="-361950" lvl="0" marL="457200" rtl="0" algn="l">
              <a:lnSpc>
                <a:spcPct val="90000"/>
              </a:lnSpc>
              <a:spcBef>
                <a:spcPts val="800"/>
              </a:spcBef>
              <a:spcAft>
                <a:spcPts val="0"/>
              </a:spcAft>
              <a:buSzPts val="1800"/>
              <a:buNone/>
            </a:pPr>
            <a:r>
              <a:rPr lang="es-AR"/>
              <a:t>Declará su ruta usando el atributo src:</a:t>
            </a:r>
            <a:endParaRPr/>
          </a:p>
          <a:p>
            <a:pPr indent="-361950" lvl="0" marL="457200" rtl="0" algn="l">
              <a:lnSpc>
                <a:spcPct val="90000"/>
              </a:lnSpc>
              <a:spcBef>
                <a:spcPts val="800"/>
              </a:spcBef>
              <a:spcAft>
                <a:spcPts val="0"/>
              </a:spcAft>
              <a:buSzPts val="1800"/>
              <a:buNone/>
            </a:pPr>
            <a:r>
              <a:rPr b="1" lang="es-AR"/>
              <a:t>&lt;script src="myScript.js"&gt;&lt;/script&gt;</a:t>
            </a:r>
            <a:endParaRPr/>
          </a:p>
          <a:p>
            <a:pPr indent="-361950" lvl="0" marL="457200" rtl="0" algn="l">
              <a:lnSpc>
                <a:spcPct val="90000"/>
              </a:lnSpc>
              <a:spcBef>
                <a:spcPts val="800"/>
              </a:spcBef>
              <a:spcAft>
                <a:spcPts val="0"/>
              </a:spcAft>
              <a:buSzPts val="1800"/>
              <a:buNone/>
            </a:pPr>
            <a:r>
              <a:rPr lang="es-AR"/>
              <a:t>Mirá cómo quedaría tu archivo HTML:</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489" name="Google Shape;489;p118"/>
          <p:cNvPicPr preferRelativeResize="0"/>
          <p:nvPr/>
        </p:nvPicPr>
        <p:blipFill rotWithShape="1">
          <a:blip r:embed="rId3">
            <a:alphaModFix/>
          </a:blip>
          <a:srcRect b="0" l="0" r="0" t="0"/>
          <a:stretch/>
        </p:blipFill>
        <p:spPr>
          <a:xfrm>
            <a:off x="4766482" y="1371599"/>
            <a:ext cx="4377518" cy="274267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119"/>
          <p:cNvSpPr txBox="1"/>
          <p:nvPr/>
        </p:nvSpPr>
        <p:spPr>
          <a:xfrm>
            <a:off x="754763" y="1718733"/>
            <a:ext cx="7838904" cy="3183467"/>
          </a:xfrm>
          <a:prstGeom prst="rect">
            <a:avLst/>
          </a:prstGeom>
          <a:noFill/>
          <a:ln>
            <a:noFill/>
          </a:ln>
        </p:spPr>
        <p:txBody>
          <a:bodyPr anchorCtr="0" anchor="t" bIns="34275" lIns="68575" spcFirstLastPara="1" rIns="68575" wrap="square" tIns="34275">
            <a:normAutofit/>
          </a:bodyPr>
          <a:lstStyle/>
          <a:p>
            <a:pPr indent="-342900" lvl="0" marL="457200" marR="0" rtl="0" algn="ctr">
              <a:lnSpc>
                <a:spcPct val="90000"/>
              </a:lnSpc>
              <a:spcBef>
                <a:spcPts val="800"/>
              </a:spcBef>
              <a:spcAft>
                <a:spcPts val="0"/>
              </a:spcAft>
              <a:buClr>
                <a:schemeClr val="dk1"/>
              </a:buClr>
              <a:buSzPts val="1800"/>
              <a:buFont typeface="Arial"/>
              <a:buChar char="•"/>
            </a:pPr>
            <a:r>
              <a:rPr b="0" i="0" lang="es-AR" sz="1800" u="none" cap="none" strike="noStrike">
                <a:solidFill>
                  <a:schemeClr val="dk1"/>
                </a:solidFill>
                <a:latin typeface="Nunito"/>
                <a:ea typeface="Nunito"/>
                <a:cs typeface="Nunito"/>
                <a:sym typeface="Nunito"/>
              </a:rPr>
              <a:t>⚠️ </a:t>
            </a:r>
            <a:r>
              <a:rPr b="1" i="0" lang="es-AR" sz="1800" u="none" cap="none" strike="noStrike">
                <a:solidFill>
                  <a:schemeClr val="dk1"/>
                </a:solidFill>
                <a:latin typeface="Nunito"/>
                <a:ea typeface="Nunito"/>
                <a:cs typeface="Nunito"/>
                <a:sym typeface="Nunito"/>
              </a:rPr>
              <a:t>Importante:</a:t>
            </a:r>
            <a:r>
              <a:rPr b="0" i="0" lang="es-AR" sz="1800" u="none" cap="none" strike="noStrike">
                <a:solidFill>
                  <a:schemeClr val="dk1"/>
                </a:solidFill>
                <a:latin typeface="Nunito"/>
                <a:ea typeface="Nunito"/>
                <a:cs typeface="Nunito"/>
                <a:sym typeface="Nunito"/>
              </a:rPr>
              <a:t> Cuando el navegador se encuentre con el </a:t>
            </a:r>
            <a:r>
              <a:rPr b="0" i="1" lang="es-AR" sz="1800" u="none" cap="none" strike="noStrike">
                <a:solidFill>
                  <a:schemeClr val="dk1"/>
                </a:solidFill>
                <a:latin typeface="Nunito"/>
                <a:ea typeface="Nunito"/>
                <a:cs typeface="Nunito"/>
                <a:sym typeface="Nunito"/>
              </a:rPr>
              <a:t>tag</a:t>
            </a:r>
            <a:r>
              <a:rPr b="0" i="0" lang="es-AR" sz="1800" u="none" cap="none" strike="noStrike">
                <a:solidFill>
                  <a:schemeClr val="dk1"/>
                </a:solidFill>
                <a:latin typeface="Nunito"/>
                <a:ea typeface="Nunito"/>
                <a:cs typeface="Nunito"/>
                <a:sym typeface="Nunito"/>
              </a:rPr>
              <a:t> script interpretará todo el contenido cargado previamente de acuerdo a las reglas de JavaScript.</a:t>
            </a:r>
            <a:endParaRPr/>
          </a:p>
        </p:txBody>
      </p:sp>
      <p:pic>
        <p:nvPicPr>
          <p:cNvPr id="495" name="Google Shape;495;p119"/>
          <p:cNvPicPr preferRelativeResize="0"/>
          <p:nvPr/>
        </p:nvPicPr>
        <p:blipFill rotWithShape="1">
          <a:blip r:embed="rId3">
            <a:alphaModFix/>
          </a:blip>
          <a:srcRect b="0" l="0" r="0" t="0"/>
          <a:stretch/>
        </p:blipFill>
        <p:spPr>
          <a:xfrm>
            <a:off x="4056224" y="548521"/>
            <a:ext cx="1235981" cy="123598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7"/>
          <p:cNvSpPr/>
          <p:nvPr/>
        </p:nvSpPr>
        <p:spPr>
          <a:xfrm>
            <a:off x="2470150" y="13700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1" name="Google Shape;501;p27"/>
          <p:cNvSpPr/>
          <p:nvPr/>
        </p:nvSpPr>
        <p:spPr>
          <a:xfrm>
            <a:off x="660400" y="257552"/>
            <a:ext cx="7239000" cy="15696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s-AR" sz="4100" u="none" cap="none" strike="noStrike">
                <a:solidFill>
                  <a:srgbClr val="4089D7"/>
                </a:solidFill>
                <a:latin typeface="Nunito"/>
                <a:ea typeface="Nunito"/>
                <a:cs typeface="Nunito"/>
                <a:sym typeface="Nunito"/>
              </a:rPr>
              <a:t>JS Desarrollado En Un Único HTML</a:t>
            </a: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502" name="Google Shape;502;p27"/>
          <p:cNvSpPr/>
          <p:nvPr/>
        </p:nvSpPr>
        <p:spPr>
          <a:xfrm>
            <a:off x="660400" y="1664914"/>
            <a:ext cx="7569200"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Así como podrías usar el tag style para dar estilo a tu .html sin hacer un archivo .css, también podrías agregar funcionalidad directamente a tu HTML usando el tag script. Sin embargo, la división de tareas es fundamental en el mundo del desarrollo web y hacerlo en un archivo separado hará que sea más ordenado y escalable.</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Si querés, probá este código en tu HTML. Verás que se ejecuta perfectamente a pesar de que no es recomendable para un desarrollo profesional.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0e12c5fbcd_0_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Breve Introducción sobre la Importancia de JavaScript en el Desarrollo Web</a:t>
            </a:r>
            <a:endParaRPr/>
          </a:p>
        </p:txBody>
      </p:sp>
      <p:sp>
        <p:nvSpPr>
          <p:cNvPr id="216" name="Google Shape;216;g20e12c5fbcd_0_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AR"/>
              <a:t>JavaScript es uno de los lenguajes de programación más esenciales en el desarrollo web moderno. Su importancia radica en varias razones clave que han transformado la forma en que interactuamos con la web:</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120"/>
          <p:cNvPicPr preferRelativeResize="0"/>
          <p:nvPr/>
        </p:nvPicPr>
        <p:blipFill rotWithShape="1">
          <a:blip r:embed="rId3">
            <a:alphaModFix/>
          </a:blip>
          <a:srcRect b="0" l="0" r="0" t="0"/>
          <a:stretch/>
        </p:blipFill>
        <p:spPr>
          <a:xfrm>
            <a:off x="2085975" y="1147763"/>
            <a:ext cx="4972050" cy="2847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8"/>
          <p:cNvSpPr txBox="1"/>
          <p:nvPr/>
        </p:nvSpPr>
        <p:spPr>
          <a:xfrm>
            <a:off x="754763" y="1631950"/>
            <a:ext cx="7838904" cy="3183467"/>
          </a:xfrm>
          <a:prstGeom prst="rect">
            <a:avLst/>
          </a:prstGeom>
          <a:noFill/>
          <a:ln>
            <a:noFill/>
          </a:ln>
        </p:spPr>
        <p:txBody>
          <a:bodyPr anchorCtr="0" anchor="t" bIns="34275" lIns="68575" spcFirstLastPara="1" rIns="68575" wrap="square" tIns="34275">
            <a:normAutofit/>
          </a:bodyPr>
          <a:lstStyle/>
          <a:p>
            <a:pPr indent="0" lvl="0" marL="114300" marR="0" rtl="0" algn="ctr">
              <a:lnSpc>
                <a:spcPct val="90000"/>
              </a:lnSpc>
              <a:spcBef>
                <a:spcPts val="800"/>
              </a:spcBef>
              <a:spcAft>
                <a:spcPts val="0"/>
              </a:spcAft>
              <a:buClr>
                <a:schemeClr val="dk1"/>
              </a:buClr>
              <a:buSzPts val="1800"/>
              <a:buFont typeface="Arial"/>
              <a:buNone/>
            </a:pPr>
            <a:r>
              <a:rPr b="1" i="0" lang="es-AR" sz="1800" u="none" cap="none" strike="noStrike">
                <a:solidFill>
                  <a:schemeClr val="dk1"/>
                </a:solidFill>
                <a:latin typeface="Nunito"/>
                <a:ea typeface="Nunito"/>
                <a:cs typeface="Nunito"/>
                <a:sym typeface="Nunito"/>
              </a:rPr>
              <a:t>El </a:t>
            </a:r>
            <a:r>
              <a:rPr b="1" i="1" lang="es-AR" sz="1800" u="none" cap="none" strike="noStrike">
                <a:solidFill>
                  <a:schemeClr val="dk1"/>
                </a:solidFill>
                <a:latin typeface="Nunito"/>
                <a:ea typeface="Nunito"/>
                <a:cs typeface="Nunito"/>
                <a:sym typeface="Nunito"/>
              </a:rPr>
              <a:t>Tag</a:t>
            </a:r>
            <a:r>
              <a:rPr b="1" i="0" lang="es-AR" sz="1800" u="none" cap="none" strike="noStrike">
                <a:solidFill>
                  <a:schemeClr val="dk1"/>
                </a:solidFill>
                <a:latin typeface="Nunito"/>
                <a:ea typeface="Nunito"/>
                <a:cs typeface="Nunito"/>
                <a:sym typeface="Nunito"/>
              </a:rPr>
              <a:t> script</a:t>
            </a:r>
            <a:endParaRPr/>
          </a:p>
          <a:p>
            <a:pPr indent="0" lvl="0" marL="114300" marR="0" rtl="0" algn="ctr">
              <a:lnSpc>
                <a:spcPct val="90000"/>
              </a:lnSpc>
              <a:spcBef>
                <a:spcPts val="800"/>
              </a:spcBef>
              <a:spcAft>
                <a:spcPts val="0"/>
              </a:spcAft>
              <a:buClr>
                <a:schemeClr val="dk1"/>
              </a:buClr>
              <a:buSzPts val="1800"/>
              <a:buFont typeface="Arial"/>
              <a:buNone/>
            </a:pPr>
            <a:r>
              <a:rPr b="0" i="0" lang="es-AR" sz="1800" u="none" cap="none" strike="noStrike">
                <a:solidFill>
                  <a:schemeClr val="dk1"/>
                </a:solidFill>
                <a:latin typeface="Nunito"/>
                <a:ea typeface="Nunito"/>
                <a:cs typeface="Nunito"/>
                <a:sym typeface="Nunito"/>
              </a:rPr>
              <a:t>Debés incorporar el </a:t>
            </a:r>
            <a:r>
              <a:rPr b="0" i="1" lang="es-AR" sz="1800" u="none" cap="none" strike="noStrike">
                <a:solidFill>
                  <a:schemeClr val="dk1"/>
                </a:solidFill>
                <a:latin typeface="Nunito"/>
                <a:ea typeface="Nunito"/>
                <a:cs typeface="Nunito"/>
                <a:sym typeface="Nunito"/>
              </a:rPr>
              <a:t>tag</a:t>
            </a:r>
            <a:r>
              <a:rPr b="0" i="0" lang="es-AR" sz="1800" u="none" cap="none" strike="noStrike">
                <a:solidFill>
                  <a:schemeClr val="dk1"/>
                </a:solidFill>
                <a:latin typeface="Nunito"/>
                <a:ea typeface="Nunito"/>
                <a:cs typeface="Nunito"/>
                <a:sym typeface="Nunito"/>
              </a:rPr>
              <a:t> script antes de cerrar el &lt;body&gt; porque el navegador lee los archivos de arriba hacia abajo. Esta acción se llama </a:t>
            </a:r>
            <a:r>
              <a:rPr b="1" i="0" lang="es-AR" sz="1800" u="none" cap="none" strike="noStrike">
                <a:solidFill>
                  <a:schemeClr val="dk1"/>
                </a:solidFill>
                <a:latin typeface="Nunito"/>
                <a:ea typeface="Nunito"/>
                <a:cs typeface="Nunito"/>
                <a:sym typeface="Nunito"/>
              </a:rPr>
              <a:t>parsear</a:t>
            </a:r>
            <a:r>
              <a:rPr b="0" i="0" lang="es-AR" sz="1800" u="none" cap="none" strike="noStrike">
                <a:solidFill>
                  <a:schemeClr val="dk1"/>
                </a:solidFill>
                <a:latin typeface="Nunito"/>
                <a:ea typeface="Nunito"/>
                <a:cs typeface="Nunito"/>
                <a:sym typeface="Nunito"/>
              </a:rPr>
              <a:t>.</a:t>
            </a:r>
            <a:endParaRPr/>
          </a:p>
          <a:p>
            <a:pPr indent="0" lvl="0" marL="1143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a:p>
            <a:pPr indent="0" lvl="0" marL="114300" marR="0" rtl="0" algn="ctr">
              <a:lnSpc>
                <a:spcPct val="90000"/>
              </a:lnSpc>
              <a:spcBef>
                <a:spcPts val="800"/>
              </a:spcBef>
              <a:spcAft>
                <a:spcPts val="0"/>
              </a:spcAft>
              <a:buClr>
                <a:schemeClr val="dk1"/>
              </a:buClr>
              <a:buSzPts val="1800"/>
              <a:buFont typeface="Arial"/>
              <a:buNone/>
            </a:pPr>
            <a:r>
              <a:rPr b="0" i="0" lang="es-AR" sz="1800" u="none" cap="none" strike="noStrike">
                <a:solidFill>
                  <a:schemeClr val="dk1"/>
                </a:solidFill>
                <a:latin typeface="Nunito"/>
                <a:ea typeface="Nunito"/>
                <a:cs typeface="Nunito"/>
                <a:sym typeface="Nunito"/>
              </a:rPr>
              <a:t>Es importante incorporar el </a:t>
            </a:r>
            <a:r>
              <a:rPr b="0" i="1" lang="es-AR" sz="1800" u="none" cap="none" strike="noStrike">
                <a:solidFill>
                  <a:schemeClr val="dk1"/>
                </a:solidFill>
                <a:latin typeface="Nunito"/>
                <a:ea typeface="Nunito"/>
                <a:cs typeface="Nunito"/>
                <a:sym typeface="Nunito"/>
              </a:rPr>
              <a:t>tag</a:t>
            </a:r>
            <a:r>
              <a:rPr b="0" i="0" lang="es-AR" sz="1800" u="none" cap="none" strike="noStrike">
                <a:solidFill>
                  <a:schemeClr val="dk1"/>
                </a:solidFill>
                <a:latin typeface="Nunito"/>
                <a:ea typeface="Nunito"/>
                <a:cs typeface="Nunito"/>
                <a:sym typeface="Nunito"/>
              </a:rPr>
              <a:t> script antes de cerrar el &lt;body&gt; porque la funcionalidad se ejecutará una vez que el </a:t>
            </a:r>
            <a:r>
              <a:rPr b="0" i="1" lang="es-AR" sz="1800" u="none" cap="none" strike="noStrike">
                <a:solidFill>
                  <a:schemeClr val="dk1"/>
                </a:solidFill>
                <a:latin typeface="Nunito"/>
                <a:ea typeface="Nunito"/>
                <a:cs typeface="Nunito"/>
                <a:sym typeface="Nunito"/>
              </a:rPr>
              <a:t>browser</a:t>
            </a:r>
            <a:r>
              <a:rPr b="0" i="0" lang="es-AR" sz="1800" u="none" cap="none" strike="noStrike">
                <a:solidFill>
                  <a:schemeClr val="dk1"/>
                </a:solidFill>
                <a:latin typeface="Nunito"/>
                <a:ea typeface="Nunito"/>
                <a:cs typeface="Nunito"/>
                <a:sym typeface="Nunito"/>
              </a:rPr>
              <a:t> haya cargado todos los elementos del .html y haya aplicado las reglas dadas por el .css.</a:t>
            </a:r>
            <a:endParaRPr/>
          </a:p>
          <a:p>
            <a:pPr indent="0" lvl="0" marL="114300" marR="0" rtl="0" algn="ctr">
              <a:lnSpc>
                <a:spcPct val="90000"/>
              </a:lnSpc>
              <a:spcBef>
                <a:spcPts val="800"/>
              </a:spcBef>
              <a:spcAft>
                <a:spcPts val="0"/>
              </a:spcAft>
              <a:buClr>
                <a:schemeClr val="dk1"/>
              </a:buClr>
              <a:buSzPts val="1800"/>
              <a:buFont typeface="Arial"/>
              <a:buNone/>
            </a:pPr>
            <a:r>
              <a:rPr b="0" i="0" lang="es-AR" sz="1800" u="none" cap="none" strike="noStrike">
                <a:solidFill>
                  <a:schemeClr val="dk1"/>
                </a:solidFill>
                <a:latin typeface="Nunito"/>
                <a:ea typeface="Nunito"/>
                <a:cs typeface="Nunito"/>
                <a:sym typeface="Nunito"/>
              </a:rPr>
              <a:t>⚠️ </a:t>
            </a:r>
            <a:r>
              <a:rPr b="1" i="0" lang="es-AR" sz="1800" u="none" cap="none" strike="noStrike">
                <a:solidFill>
                  <a:schemeClr val="dk1"/>
                </a:solidFill>
                <a:latin typeface="Nunito"/>
                <a:ea typeface="Nunito"/>
                <a:cs typeface="Nunito"/>
                <a:sym typeface="Nunito"/>
              </a:rPr>
              <a:t>Importante:</a:t>
            </a:r>
            <a:r>
              <a:rPr b="0" i="0" lang="es-AR" sz="1800" u="none" cap="none" strike="noStrike">
                <a:solidFill>
                  <a:schemeClr val="dk1"/>
                </a:solidFill>
                <a:latin typeface="Nunito"/>
                <a:ea typeface="Nunito"/>
                <a:cs typeface="Nunito"/>
                <a:sym typeface="Nunito"/>
              </a:rPr>
              <a:t> Si aplicás lo aprendido en esta sección, evitarás </a:t>
            </a:r>
            <a:endParaRPr b="0" i="0" sz="1800" u="none" cap="none" strike="noStrike">
              <a:solidFill>
                <a:schemeClr val="dk1"/>
              </a:solidFill>
              <a:latin typeface="Nunito"/>
              <a:ea typeface="Nunito"/>
              <a:cs typeface="Nunito"/>
              <a:sym typeface="Nunito"/>
            </a:endParaRPr>
          </a:p>
          <a:p>
            <a:pPr indent="0" lvl="0" marL="114300" marR="0" rtl="0" algn="ctr">
              <a:lnSpc>
                <a:spcPct val="90000"/>
              </a:lnSpc>
              <a:spcBef>
                <a:spcPts val="800"/>
              </a:spcBef>
              <a:spcAft>
                <a:spcPts val="0"/>
              </a:spcAft>
              <a:buClr>
                <a:schemeClr val="dk1"/>
              </a:buClr>
              <a:buSzPts val="1800"/>
              <a:buFont typeface="Arial"/>
              <a:buNone/>
            </a:pPr>
            <a:r>
              <a:rPr b="0" i="0" lang="es-AR" sz="1800" u="none" cap="none" strike="noStrike">
                <a:solidFill>
                  <a:schemeClr val="dk1"/>
                </a:solidFill>
                <a:latin typeface="Nunito"/>
                <a:ea typeface="Nunito"/>
                <a:cs typeface="Nunito"/>
                <a:sym typeface="Nunito"/>
              </a:rPr>
              <a:t>🐞 </a:t>
            </a:r>
            <a:r>
              <a:rPr b="0" i="1" lang="es-AR" sz="1800" u="none" cap="none" strike="noStrike">
                <a:solidFill>
                  <a:schemeClr val="dk1"/>
                </a:solidFill>
                <a:latin typeface="Nunito"/>
                <a:ea typeface="Nunito"/>
                <a:cs typeface="Nunito"/>
                <a:sym typeface="Nunito"/>
              </a:rPr>
              <a:t>bugs</a:t>
            </a:r>
            <a:r>
              <a:rPr b="0" i="0" lang="es-AR" sz="1800" u="none" cap="none" strike="noStrike">
                <a:solidFill>
                  <a:schemeClr val="dk1"/>
                </a:solidFill>
                <a:latin typeface="Nunito"/>
                <a:ea typeface="Nunito"/>
                <a:cs typeface="Nunito"/>
                <a:sym typeface="Nunito"/>
              </a:rPr>
              <a:t> fácilmente eludibles en tus trabajos.</a:t>
            </a:r>
            <a:endParaRPr/>
          </a:p>
          <a:p>
            <a:pPr indent="0" lvl="0" marL="114300" marR="0" rtl="0" algn="ctr">
              <a:lnSpc>
                <a:spcPct val="90000"/>
              </a:lnSpc>
              <a:spcBef>
                <a:spcPts val="800"/>
              </a:spcBef>
              <a:spcAft>
                <a:spcPts val="0"/>
              </a:spcAft>
              <a:buClr>
                <a:schemeClr val="dk1"/>
              </a:buClr>
              <a:buSzPts val="1800"/>
              <a:buFont typeface="Arial"/>
              <a:buNone/>
            </a:pPr>
            <a:r>
              <a:t/>
            </a:r>
            <a:endParaRPr b="0" i="0" sz="1800" u="none" cap="none" strike="noStrike">
              <a:solidFill>
                <a:schemeClr val="dk1"/>
              </a:solidFill>
              <a:latin typeface="Nunito"/>
              <a:ea typeface="Nunito"/>
              <a:cs typeface="Nunito"/>
              <a:sym typeface="Nunito"/>
            </a:endParaRPr>
          </a:p>
        </p:txBody>
      </p:sp>
      <p:pic>
        <p:nvPicPr>
          <p:cNvPr id="513" name="Google Shape;513;p28"/>
          <p:cNvPicPr preferRelativeResize="0"/>
          <p:nvPr/>
        </p:nvPicPr>
        <p:blipFill rotWithShape="1">
          <a:blip r:embed="rId3">
            <a:alphaModFix/>
          </a:blip>
          <a:srcRect b="0" l="0" r="0" t="0"/>
          <a:stretch/>
        </p:blipFill>
        <p:spPr>
          <a:xfrm>
            <a:off x="4035134" y="362255"/>
            <a:ext cx="1278162" cy="127816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29"/>
          <p:cNvSpPr/>
          <p:nvPr/>
        </p:nvSpPr>
        <p:spPr>
          <a:xfrm>
            <a:off x="2381250" y="15097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9" name="Google Shape;519;p29"/>
          <p:cNvSpPr/>
          <p:nvPr/>
        </p:nvSpPr>
        <p:spPr>
          <a:xfrm>
            <a:off x="2381250" y="151606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0" name="Google Shape;520;p29"/>
          <p:cNvSpPr/>
          <p:nvPr/>
        </p:nvSpPr>
        <p:spPr>
          <a:xfrm>
            <a:off x="1354667" y="213525"/>
            <a:ext cx="6155266"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¿Qué Es Un 🐞 bug?</a:t>
            </a:r>
            <a:endParaRPr b="1" i="0" sz="41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521" name="Google Shape;521;p29"/>
          <p:cNvSpPr/>
          <p:nvPr/>
        </p:nvSpPr>
        <p:spPr>
          <a:xfrm>
            <a:off x="982133" y="1044311"/>
            <a:ext cx="7543800" cy="21698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500" u="none" cap="none" strike="noStrike">
                <a:solidFill>
                  <a:schemeClr val="dk1"/>
                </a:solidFill>
                <a:latin typeface="Nunito"/>
                <a:ea typeface="Nunito"/>
                <a:cs typeface="Nunito"/>
                <a:sym typeface="Nunito"/>
              </a:rPr>
              <a:t>Usamos el término bug (del inglés "insecto") para referirnos a errores de software o problemas en el código que desencadenan resultados no deseados.</a:t>
            </a:r>
            <a:endParaRPr/>
          </a:p>
          <a:p>
            <a:pPr indent="0" lvl="0" marL="0" marR="0" rtl="0" algn="l">
              <a:lnSpc>
                <a:spcPct val="100000"/>
              </a:lnSpc>
              <a:spcBef>
                <a:spcPts val="0"/>
              </a:spcBef>
              <a:spcAft>
                <a:spcPts val="0"/>
              </a:spcAft>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500" u="none" cap="none" strike="noStrike">
                <a:solidFill>
                  <a:schemeClr val="dk1"/>
                </a:solidFill>
                <a:latin typeface="Nunito"/>
                <a:ea typeface="Nunito"/>
                <a:cs typeface="Nunito"/>
                <a:sym typeface="Nunito"/>
              </a:rPr>
              <a:t>El término fue acuñado durante el proyecto de Mark II en la Universidad de Harvard, cuando el equipo encontró una polilla en el hardware que impedía el funcionamiento del programa.</a:t>
            </a:r>
            <a:endParaRPr/>
          </a:p>
          <a:p>
            <a:pPr indent="0" lvl="0" marL="0" marR="0" rtl="0" algn="l">
              <a:lnSpc>
                <a:spcPct val="100000"/>
              </a:lnSpc>
              <a:spcBef>
                <a:spcPts val="0"/>
              </a:spcBef>
              <a:spcAft>
                <a:spcPts val="0"/>
              </a:spcAft>
              <a:buNone/>
            </a:pPr>
            <a:r>
              <a:t/>
            </a:r>
            <a:endParaRPr b="0" i="0" sz="15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500" u="none" cap="none" strike="noStrike">
                <a:solidFill>
                  <a:schemeClr val="dk1"/>
                </a:solidFill>
                <a:latin typeface="Nunito"/>
                <a:ea typeface="Nunito"/>
                <a:cs typeface="Nunito"/>
                <a:sym typeface="Nunito"/>
              </a:rPr>
              <a:t>Este insecto pasó a la historia de la informática por ser pegado al libro de registro de actividad de la computadora con el comentario "Primer caso real de bug encontrado".</a:t>
            </a:r>
            <a:endParaRPr/>
          </a:p>
        </p:txBody>
      </p:sp>
      <p:pic>
        <p:nvPicPr>
          <p:cNvPr descr="bug-harvard.jpg" id="522" name="Google Shape;522;p29"/>
          <p:cNvPicPr preferRelativeResize="0"/>
          <p:nvPr/>
        </p:nvPicPr>
        <p:blipFill rotWithShape="1">
          <a:blip r:embed="rId3">
            <a:alphaModFix/>
          </a:blip>
          <a:srcRect b="0" l="0" r="0" t="0"/>
          <a:stretch/>
        </p:blipFill>
        <p:spPr>
          <a:xfrm>
            <a:off x="1078442" y="3326871"/>
            <a:ext cx="1702347" cy="13411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121"/>
          <p:cNvSpPr txBox="1"/>
          <p:nvPr>
            <p:ph type="ctrTitle"/>
          </p:nvPr>
        </p:nvSpPr>
        <p:spPr>
          <a:xfrm>
            <a:off x="851816" y="0"/>
            <a:ext cx="7457400" cy="8223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AR"/>
              <a:t>JavaScript Developer Console</a:t>
            </a:r>
            <a:endParaRPr/>
          </a:p>
        </p:txBody>
      </p:sp>
      <p:sp>
        <p:nvSpPr>
          <p:cNvPr id="528" name="Google Shape;528;p121"/>
          <p:cNvSpPr txBox="1"/>
          <p:nvPr>
            <p:ph idx="1" type="subTitle"/>
          </p:nvPr>
        </p:nvSpPr>
        <p:spPr>
          <a:xfrm>
            <a:off x="387335" y="850329"/>
            <a:ext cx="7139532" cy="1427204"/>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b="1" lang="es-AR"/>
              <a:t>La Consola</a:t>
            </a:r>
            <a:r>
              <a:rPr lang="es-AR"/>
              <a:t> es un sistema donde podemos escribir y probar rápidamente el código JavaScript..</a:t>
            </a:r>
            <a:endParaRPr/>
          </a:p>
          <a:p>
            <a:pPr indent="-361950" lvl="0" marL="457200" rtl="0" algn="ctr">
              <a:lnSpc>
                <a:spcPct val="90000"/>
              </a:lnSpc>
              <a:spcBef>
                <a:spcPts val="800"/>
              </a:spcBef>
              <a:spcAft>
                <a:spcPts val="0"/>
              </a:spcAft>
              <a:buSzPts val="1800"/>
              <a:buNone/>
            </a:pPr>
            <a:br>
              <a:rPr lang="es-AR"/>
            </a:br>
            <a:endParaRPr/>
          </a:p>
        </p:txBody>
      </p:sp>
      <p:sp>
        <p:nvSpPr>
          <p:cNvPr id="529" name="Google Shape;529;p121"/>
          <p:cNvSpPr txBox="1"/>
          <p:nvPr/>
        </p:nvSpPr>
        <p:spPr>
          <a:xfrm>
            <a:off x="668867" y="1474974"/>
            <a:ext cx="2937933" cy="398567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s-AR" sz="1800" u="none" cap="none" strike="noStrike">
                <a:solidFill>
                  <a:schemeClr val="dk1"/>
                </a:solidFill>
                <a:latin typeface="Nunito"/>
                <a:ea typeface="Nunito"/>
                <a:cs typeface="Nunito"/>
                <a:sym typeface="Nunito"/>
              </a:rPr>
              <a:t>La consola es un sistema REPL. </a:t>
            </a:r>
            <a:r>
              <a:rPr b="0" i="0" lang="es-AR" sz="1800" u="none" cap="none" strike="noStrike">
                <a:solidFill>
                  <a:schemeClr val="dk1"/>
                </a:solidFill>
                <a:latin typeface="Nunito"/>
                <a:ea typeface="Nunito"/>
                <a:cs typeface="Nunito"/>
                <a:sym typeface="Nunito"/>
              </a:rPr>
              <a:t>Es decir, es un programa donde se ingresa un comando y el intérprete responde con un resultado de un modo interactivo</a:t>
            </a:r>
            <a:r>
              <a:rPr b="0" i="0" lang="es-AR" sz="16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Para acceder a la consola, ingresá a tu Inspector de Elementos. Luego, elegí en el menú la opción Console como se muestra en esta imagen:</a:t>
            </a:r>
            <a:endParaRPr/>
          </a:p>
          <a:p>
            <a:pPr indent="0" lvl="0" marL="0" marR="0" rtl="0" algn="l">
              <a:lnSpc>
                <a:spcPct val="100000"/>
              </a:lnSpc>
              <a:spcBef>
                <a:spcPts val="0"/>
              </a:spcBef>
              <a:spcAft>
                <a:spcPts val="0"/>
              </a:spcAft>
              <a:buNone/>
            </a:pPr>
            <a:br>
              <a:rPr b="0" i="0" lang="es-AR" sz="1600" u="none" cap="none" strike="noStrike">
                <a:solidFill>
                  <a:srgbClr val="000000"/>
                </a:solidFill>
                <a:latin typeface="Arial"/>
                <a:ea typeface="Arial"/>
                <a:cs typeface="Arial"/>
                <a:sym typeface="Arial"/>
              </a:rPr>
            </a:br>
            <a:endParaRPr b="0" i="0" sz="1500" u="none" cap="none" strike="noStrike">
              <a:solidFill>
                <a:schemeClr val="dk1"/>
              </a:solidFill>
              <a:latin typeface="Nunito"/>
              <a:ea typeface="Nunito"/>
              <a:cs typeface="Nunito"/>
              <a:sym typeface="Nunito"/>
            </a:endParaRPr>
          </a:p>
        </p:txBody>
      </p:sp>
      <p:pic>
        <p:nvPicPr>
          <p:cNvPr descr="acceso-console.png" id="530" name="Google Shape;530;p121"/>
          <p:cNvPicPr preferRelativeResize="0"/>
          <p:nvPr/>
        </p:nvPicPr>
        <p:blipFill rotWithShape="1">
          <a:blip r:embed="rId3">
            <a:alphaModFix/>
          </a:blip>
          <a:srcRect b="0" l="0" r="0" t="0"/>
          <a:stretch/>
        </p:blipFill>
        <p:spPr>
          <a:xfrm>
            <a:off x="5427907" y="1593506"/>
            <a:ext cx="3099600" cy="310461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1"/>
          <p:cNvSpPr/>
          <p:nvPr/>
        </p:nvSpPr>
        <p:spPr>
          <a:xfrm>
            <a:off x="1728788" y="235585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6" name="Google Shape;536;p31"/>
          <p:cNvSpPr/>
          <p:nvPr/>
        </p:nvSpPr>
        <p:spPr>
          <a:xfrm>
            <a:off x="1066800" y="325206"/>
            <a:ext cx="6747933" cy="11541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¿Qué Es Un Sistema REPL?</a:t>
            </a:r>
            <a:br>
              <a:rPr b="0" i="0" lang="es-AR" sz="4400" u="none" cap="none" strike="noStrike">
                <a:solidFill>
                  <a:srgbClr val="000000"/>
                </a:solidFill>
                <a:latin typeface="Arial"/>
                <a:ea typeface="Arial"/>
                <a:cs typeface="Arial"/>
                <a:sym typeface="Arial"/>
              </a:rPr>
            </a:b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537" name="Google Shape;537;p31"/>
          <p:cNvSpPr/>
          <p:nvPr/>
        </p:nvSpPr>
        <p:spPr>
          <a:xfrm>
            <a:off x="643466" y="1479368"/>
            <a:ext cx="7772400"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La consola es un sistema REPL (Read, Evaluate, Print, Loop) porque espera que el usuario le dé una instrucción y presione Enter para interpretarlo. Entonces, la consola:</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Read: Lee el comando.</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Evaluate: Lo evalúa, lo corre o lo ejecuta.</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Print: Imprime por pantalla su resultado.</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Loop: Vuelve al comienzo a esperar por otra instrucción.</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2"/>
          <p:cNvSpPr/>
          <p:nvPr/>
        </p:nvSpPr>
        <p:spPr>
          <a:xfrm>
            <a:off x="1204913" y="26304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3" name="Google Shape;543;p32"/>
          <p:cNvSpPr/>
          <p:nvPr/>
        </p:nvSpPr>
        <p:spPr>
          <a:xfrm>
            <a:off x="1092200" y="216697"/>
            <a:ext cx="73406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s-AR" sz="1800" u="none" cap="none" strike="noStrike">
                <a:solidFill>
                  <a:schemeClr val="dk1"/>
                </a:solidFill>
                <a:latin typeface="Nunito"/>
                <a:ea typeface="Nunito"/>
                <a:cs typeface="Nunito"/>
                <a:sym typeface="Nunito"/>
              </a:rPr>
              <a:t>Para Practicar</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Copiá y pega estos comandos en tu consola y ejecutalos uno por uno para ver cómo funciona el sistema REPL:</a:t>
            </a:r>
            <a:endParaRPr/>
          </a:p>
        </p:txBody>
      </p:sp>
      <p:pic>
        <p:nvPicPr>
          <p:cNvPr id="544" name="Google Shape;544;p32"/>
          <p:cNvPicPr preferRelativeResize="0"/>
          <p:nvPr/>
        </p:nvPicPr>
        <p:blipFill rotWithShape="1">
          <a:blip r:embed="rId3">
            <a:alphaModFix/>
          </a:blip>
          <a:srcRect b="0" l="0" r="0" t="0"/>
          <a:stretch/>
        </p:blipFill>
        <p:spPr>
          <a:xfrm>
            <a:off x="1857905" y="1140027"/>
            <a:ext cx="4957762" cy="2469210"/>
          </a:xfrm>
          <a:prstGeom prst="rect">
            <a:avLst/>
          </a:prstGeom>
          <a:noFill/>
          <a:ln>
            <a:noFill/>
          </a:ln>
        </p:spPr>
      </p:pic>
      <p:sp>
        <p:nvSpPr>
          <p:cNvPr id="545" name="Google Shape;545;p32"/>
          <p:cNvSpPr/>
          <p:nvPr/>
        </p:nvSpPr>
        <p:spPr>
          <a:xfrm>
            <a:off x="524933" y="3769255"/>
            <a:ext cx="83820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Como</a:t>
            </a:r>
            <a:r>
              <a:rPr b="0" i="0" lang="es-AR" sz="1400" u="none" cap="none" strike="noStrike">
                <a:solidFill>
                  <a:srgbClr val="000000"/>
                </a:solidFill>
                <a:latin typeface="Arial"/>
                <a:ea typeface="Arial"/>
                <a:cs typeface="Arial"/>
                <a:sym typeface="Arial"/>
              </a:rPr>
              <a:t> </a:t>
            </a:r>
            <a:r>
              <a:rPr b="0" i="0" lang="es-AR" sz="1800" u="none" cap="none" strike="noStrike">
                <a:solidFill>
                  <a:schemeClr val="dk1"/>
                </a:solidFill>
                <a:latin typeface="Nunito"/>
                <a:ea typeface="Nunito"/>
                <a:cs typeface="Nunito"/>
                <a:sym typeface="Nunito"/>
              </a:rPr>
              <a:t>verás, podés usar la consola como una calculadora simple, siempre y cuando el tipo de dato sea numérico y esté combinado con operadores matématicos como +, -, *, /, %. Aprenderemos más sobre este tipo de dato en las siguientes secciones.</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3"/>
          <p:cNvSpPr/>
          <p:nvPr/>
        </p:nvSpPr>
        <p:spPr>
          <a:xfrm>
            <a:off x="3408383" y="368928"/>
            <a:ext cx="2501006"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Variables</a:t>
            </a:r>
            <a:endParaRPr b="1" i="0" sz="4100" u="none" cap="none" strike="noStrike">
              <a:solidFill>
                <a:srgbClr val="4089D7"/>
              </a:solidFill>
              <a:latin typeface="Nunito"/>
              <a:ea typeface="Nunito"/>
              <a:cs typeface="Nunito"/>
              <a:sym typeface="Nunito"/>
            </a:endParaRPr>
          </a:p>
        </p:txBody>
      </p:sp>
      <p:pic>
        <p:nvPicPr>
          <p:cNvPr id="551" name="Google Shape;551;p33"/>
          <p:cNvPicPr preferRelativeResize="0"/>
          <p:nvPr/>
        </p:nvPicPr>
        <p:blipFill rotWithShape="1">
          <a:blip r:embed="rId3">
            <a:alphaModFix/>
          </a:blip>
          <a:srcRect b="0" l="0" r="0" t="0"/>
          <a:stretch/>
        </p:blipFill>
        <p:spPr>
          <a:xfrm>
            <a:off x="442912" y="1092203"/>
            <a:ext cx="8258175" cy="3495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22"/>
          <p:cNvSpPr/>
          <p:nvPr/>
        </p:nvSpPr>
        <p:spPr>
          <a:xfrm>
            <a:off x="2747983" y="373789"/>
            <a:ext cx="3062057"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Declaración</a:t>
            </a:r>
            <a:endParaRPr b="1" i="0" sz="4100" u="none" cap="none" strike="noStrike">
              <a:solidFill>
                <a:srgbClr val="4089D7"/>
              </a:solidFill>
              <a:latin typeface="Nunito"/>
              <a:ea typeface="Nunito"/>
              <a:cs typeface="Nunito"/>
              <a:sym typeface="Nunito"/>
            </a:endParaRPr>
          </a:p>
        </p:txBody>
      </p:sp>
      <p:pic>
        <p:nvPicPr>
          <p:cNvPr id="557" name="Google Shape;557;p122"/>
          <p:cNvPicPr preferRelativeResize="0"/>
          <p:nvPr/>
        </p:nvPicPr>
        <p:blipFill rotWithShape="1">
          <a:blip r:embed="rId3">
            <a:alphaModFix/>
          </a:blip>
          <a:srcRect b="0" l="0" r="0" t="0"/>
          <a:stretch/>
        </p:blipFill>
        <p:spPr>
          <a:xfrm>
            <a:off x="495300" y="1164696"/>
            <a:ext cx="8305800" cy="3457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23"/>
          <p:cNvSpPr/>
          <p:nvPr/>
        </p:nvSpPr>
        <p:spPr>
          <a:xfrm>
            <a:off x="1833583" y="368928"/>
            <a:ext cx="5450531"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Valores En JavaScript</a:t>
            </a:r>
            <a:endParaRPr b="1" i="0" sz="4100" u="none" cap="none" strike="noStrike">
              <a:solidFill>
                <a:srgbClr val="4089D7"/>
              </a:solidFill>
              <a:latin typeface="Nunito"/>
              <a:ea typeface="Nunito"/>
              <a:cs typeface="Nunito"/>
              <a:sym typeface="Nunito"/>
            </a:endParaRPr>
          </a:p>
        </p:txBody>
      </p:sp>
      <p:sp>
        <p:nvSpPr>
          <p:cNvPr id="563" name="Google Shape;563;p123"/>
          <p:cNvSpPr/>
          <p:nvPr/>
        </p:nvSpPr>
        <p:spPr>
          <a:xfrm>
            <a:off x="1151467" y="1247512"/>
            <a:ext cx="6536266" cy="16312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JavaScript</a:t>
            </a:r>
            <a:r>
              <a:rPr b="0" i="0" lang="es-AR" sz="1800" u="none" cap="none" strike="noStrike">
                <a:solidFill>
                  <a:srgbClr val="000000"/>
                </a:solidFill>
                <a:latin typeface="Arial"/>
                <a:ea typeface="Arial"/>
                <a:cs typeface="Arial"/>
                <a:sym typeface="Arial"/>
              </a:rPr>
              <a:t> </a:t>
            </a:r>
            <a:r>
              <a:rPr b="0" i="0" lang="es-AR" sz="1800" u="none" cap="none" strike="noStrike">
                <a:solidFill>
                  <a:schemeClr val="dk1"/>
                </a:solidFill>
                <a:latin typeface="Nunito"/>
                <a:ea typeface="Nunito"/>
                <a:cs typeface="Nunito"/>
                <a:sym typeface="Nunito"/>
              </a:rPr>
              <a:t>manipula distintos tipos de datos o valores, con una sintaxis particular para cada uno de ellos. Es decir, deberás prestar atención a cómo escribís tu código para no tener malos entendidos con tu programa.</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564" name="Google Shape;564;p123"/>
          <p:cNvSpPr/>
          <p:nvPr/>
        </p:nvSpPr>
        <p:spPr>
          <a:xfrm>
            <a:off x="524933" y="2769685"/>
            <a:ext cx="327660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a:t>
            </a:r>
            <a:r>
              <a:rPr b="1" i="0" lang="es-AR" sz="1800" u="none" cap="none" strike="noStrike">
                <a:solidFill>
                  <a:schemeClr val="dk1"/>
                </a:solidFill>
                <a:latin typeface="Nunito"/>
                <a:ea typeface="Nunito"/>
                <a:cs typeface="Nunito"/>
                <a:sym typeface="Nunito"/>
              </a:rPr>
              <a:t>Importante</a:t>
            </a:r>
            <a:r>
              <a:rPr b="0" i="0" lang="es-AR" sz="1400" u="none" cap="none" strike="noStrike">
                <a:solidFill>
                  <a:srgbClr val="000000"/>
                </a:solidFill>
                <a:latin typeface="Arial"/>
                <a:ea typeface="Arial"/>
                <a:cs typeface="Arial"/>
                <a:sym typeface="Arial"/>
              </a:rPr>
              <a:t>: </a:t>
            </a:r>
            <a:r>
              <a:rPr b="0" i="0" lang="es-AR" sz="1800" u="none" cap="none" strike="noStrike">
                <a:solidFill>
                  <a:schemeClr val="dk1"/>
                </a:solidFill>
                <a:latin typeface="Nunito"/>
                <a:ea typeface="Nunito"/>
                <a:cs typeface="Nunito"/>
                <a:sym typeface="Nunito"/>
              </a:rPr>
              <a:t>JavaScript es case sensitive, es decir, las mayúsculas y las minúsculas tienen codificaciones distintas.</a:t>
            </a:r>
            <a:endParaRPr b="0" i="0" sz="1800" u="none" cap="none" strike="noStrike">
              <a:solidFill>
                <a:schemeClr val="dk1"/>
              </a:solidFill>
              <a:latin typeface="Nunito"/>
              <a:ea typeface="Nunito"/>
              <a:cs typeface="Nunito"/>
              <a:sym typeface="Nunito"/>
            </a:endParaRPr>
          </a:p>
        </p:txBody>
      </p:sp>
      <p:pic>
        <p:nvPicPr>
          <p:cNvPr id="565" name="Google Shape;565;p123"/>
          <p:cNvPicPr preferRelativeResize="0"/>
          <p:nvPr/>
        </p:nvPicPr>
        <p:blipFill rotWithShape="1">
          <a:blip r:embed="rId3">
            <a:alphaModFix/>
          </a:blip>
          <a:srcRect b="0" l="0" r="0" t="0"/>
          <a:stretch/>
        </p:blipFill>
        <p:spPr>
          <a:xfrm>
            <a:off x="5664201" y="2432111"/>
            <a:ext cx="2463800" cy="216938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4"/>
          <p:cNvSpPr/>
          <p:nvPr/>
        </p:nvSpPr>
        <p:spPr>
          <a:xfrm>
            <a:off x="2036783" y="445128"/>
            <a:ext cx="5450531"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Valores En JavaScript</a:t>
            </a:r>
            <a:endParaRPr/>
          </a:p>
        </p:txBody>
      </p:sp>
      <p:sp>
        <p:nvSpPr>
          <p:cNvPr id="571" name="Google Shape;571;p34"/>
          <p:cNvSpPr/>
          <p:nvPr/>
        </p:nvSpPr>
        <p:spPr>
          <a:xfrm>
            <a:off x="287865" y="1718950"/>
            <a:ext cx="8712201"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chemeClr val="dk1"/>
                </a:solidFill>
                <a:latin typeface="Nunito"/>
                <a:ea typeface="Nunito"/>
                <a:cs typeface="Nunito"/>
                <a:sym typeface="Nunito"/>
              </a:rPr>
              <a:t>En síntesis, los datos pueden ser primitivos o pueden ser más complejos, como son las Funciones y los Objetos. Ahora, nos enfocaremos en los valores primitivos:</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Nunito"/>
              <a:ea typeface="Nunito"/>
              <a:cs typeface="Nunito"/>
              <a:sym typeface="Nunito"/>
            </a:endParaRPr>
          </a:p>
          <a:p>
            <a:pPr indent="-285750" lvl="0" marL="285750" marR="0" rtl="0" algn="l">
              <a:lnSpc>
                <a:spcPct val="100000"/>
              </a:lnSpc>
              <a:spcBef>
                <a:spcPts val="0"/>
              </a:spcBef>
              <a:spcAft>
                <a:spcPts val="0"/>
              </a:spcAft>
              <a:buClr>
                <a:srgbClr val="000000"/>
              </a:buClr>
              <a:buSzPts val="1400"/>
              <a:buFont typeface="Arial"/>
              <a:buChar char="•"/>
            </a:pPr>
            <a:r>
              <a:rPr b="1" i="0" lang="es-AR" sz="1400" u="none" cap="none" strike="noStrike">
                <a:solidFill>
                  <a:schemeClr val="dk1"/>
                </a:solidFill>
                <a:latin typeface="Nunito"/>
                <a:ea typeface="Nunito"/>
                <a:cs typeface="Nunito"/>
                <a:sym typeface="Nunito"/>
              </a:rPr>
              <a:t>Números:</a:t>
            </a:r>
            <a:r>
              <a:rPr b="0" i="0" lang="es-AR" sz="1400" u="none" cap="none" strike="noStrike">
                <a:solidFill>
                  <a:schemeClr val="dk1"/>
                </a:solidFill>
                <a:latin typeface="Nunito"/>
                <a:ea typeface="Nunito"/>
                <a:cs typeface="Nunito"/>
                <a:sym typeface="Nunito"/>
              </a:rPr>
              <a:t> Funcionan igual que en la matemática. Pueden ser números enteros o racionales. Se pueden sumar, restar, multiplicar o dividir y siguen la lógica de resolución que privilegia las operaciones dentro de los paréntesis para luego resolver el resto.</a:t>
            </a:r>
            <a:endParaRPr/>
          </a:p>
          <a:p>
            <a:pPr indent="-285750" lvl="0" marL="285750" marR="0" rtl="0" algn="l">
              <a:lnSpc>
                <a:spcPct val="100000"/>
              </a:lnSpc>
              <a:spcBef>
                <a:spcPts val="0"/>
              </a:spcBef>
              <a:spcAft>
                <a:spcPts val="0"/>
              </a:spcAft>
              <a:buClr>
                <a:srgbClr val="000000"/>
              </a:buClr>
              <a:buSzPts val="1400"/>
              <a:buFont typeface="Arial"/>
              <a:buChar char="•"/>
            </a:pPr>
            <a:r>
              <a:rPr b="1" i="0" lang="es-AR" sz="1400" u="none" cap="none" strike="noStrike">
                <a:solidFill>
                  <a:schemeClr val="dk1"/>
                </a:solidFill>
                <a:latin typeface="Nunito"/>
                <a:ea typeface="Nunito"/>
                <a:cs typeface="Nunito"/>
                <a:sym typeface="Nunito"/>
              </a:rPr>
              <a:t>Strings: </a:t>
            </a:r>
            <a:r>
              <a:rPr b="0" i="0" lang="es-AR" sz="1400" u="none" cap="none" strike="noStrike">
                <a:solidFill>
                  <a:schemeClr val="dk1"/>
                </a:solidFill>
                <a:latin typeface="Nunito"/>
                <a:ea typeface="Nunito"/>
                <a:cs typeface="Nunito"/>
                <a:sym typeface="Nunito"/>
              </a:rPr>
              <a:t>Son cadenas de caracteres que incluyen letras, números y espacios. Debemos encerrarlos entre comillas simples (‘’) o dobles ("") para que JS entienda que es texto y no la confunda con una Variable.</a:t>
            </a:r>
            <a:endParaRPr/>
          </a:p>
          <a:p>
            <a:pPr indent="-285750" lvl="0" marL="285750" marR="0" rtl="0" algn="l">
              <a:lnSpc>
                <a:spcPct val="100000"/>
              </a:lnSpc>
              <a:spcBef>
                <a:spcPts val="0"/>
              </a:spcBef>
              <a:spcAft>
                <a:spcPts val="0"/>
              </a:spcAft>
              <a:buClr>
                <a:srgbClr val="000000"/>
              </a:buClr>
              <a:buSzPts val="1400"/>
              <a:buFont typeface="Arial"/>
              <a:buChar char="•"/>
            </a:pPr>
            <a:r>
              <a:rPr b="1" i="0" lang="es-AR" sz="1400" u="none" cap="none" strike="noStrike">
                <a:solidFill>
                  <a:schemeClr val="dk1"/>
                </a:solidFill>
                <a:latin typeface="Nunito"/>
                <a:ea typeface="Nunito"/>
                <a:cs typeface="Nunito"/>
                <a:sym typeface="Nunito"/>
              </a:rPr>
              <a:t>Booleanos</a:t>
            </a:r>
            <a:r>
              <a:rPr b="0" i="0" lang="es-AR" sz="1400" u="none" cap="none" strike="noStrike">
                <a:solidFill>
                  <a:schemeClr val="dk1"/>
                </a:solidFill>
                <a:latin typeface="Nunito"/>
                <a:ea typeface="Nunito"/>
                <a:cs typeface="Nunito"/>
                <a:sym typeface="Nunito"/>
              </a:rPr>
              <a:t>: Son datos de tipo true (verdadero) o false (falso), es decir, que activan o desactivan cierta parte del programa según el input recibido.</a:t>
            </a:r>
            <a:endParaRPr/>
          </a:p>
          <a:p>
            <a:pPr indent="-285750" lvl="0" marL="285750" marR="0" rtl="0" algn="l">
              <a:lnSpc>
                <a:spcPct val="100000"/>
              </a:lnSpc>
              <a:spcBef>
                <a:spcPts val="0"/>
              </a:spcBef>
              <a:spcAft>
                <a:spcPts val="0"/>
              </a:spcAft>
              <a:buClr>
                <a:srgbClr val="000000"/>
              </a:buClr>
              <a:buSzPts val="1400"/>
              <a:buFont typeface="Arial"/>
              <a:buChar char="•"/>
            </a:pPr>
            <a:r>
              <a:rPr b="1" i="0" lang="es-AR" sz="1400" u="none" cap="none" strike="noStrike">
                <a:solidFill>
                  <a:schemeClr val="dk1"/>
                </a:solidFill>
                <a:latin typeface="Nunito"/>
                <a:ea typeface="Nunito"/>
                <a:cs typeface="Nunito"/>
                <a:sym typeface="Nunito"/>
              </a:rPr>
              <a:t>Undefined: </a:t>
            </a:r>
            <a:r>
              <a:rPr b="0" i="0" lang="es-AR" sz="1400" u="none" cap="none" strike="noStrike">
                <a:solidFill>
                  <a:schemeClr val="dk1"/>
                </a:solidFill>
                <a:latin typeface="Nunito"/>
                <a:ea typeface="Nunito"/>
                <a:cs typeface="Nunito"/>
                <a:sym typeface="Nunito"/>
              </a:rPr>
              <a:t>Es un valor que posee una Variable que está sin definir en ese momento.</a:t>
            </a:r>
            <a:endParaRPr/>
          </a:p>
          <a:p>
            <a:pPr indent="-285750" lvl="0" marL="285750" marR="0" rtl="0" algn="l">
              <a:lnSpc>
                <a:spcPct val="100000"/>
              </a:lnSpc>
              <a:spcBef>
                <a:spcPts val="0"/>
              </a:spcBef>
              <a:spcAft>
                <a:spcPts val="0"/>
              </a:spcAft>
              <a:buClr>
                <a:srgbClr val="000000"/>
              </a:buClr>
              <a:buSzPts val="1400"/>
              <a:buFont typeface="Arial"/>
              <a:buChar char="•"/>
            </a:pPr>
            <a:r>
              <a:rPr b="1" i="0" lang="es-AR" sz="1400" u="none" cap="none" strike="noStrike">
                <a:solidFill>
                  <a:schemeClr val="dk1"/>
                </a:solidFill>
                <a:latin typeface="Nunito"/>
                <a:ea typeface="Nunito"/>
                <a:cs typeface="Nunito"/>
                <a:sym typeface="Nunito"/>
              </a:rPr>
              <a:t>Null: </a:t>
            </a:r>
            <a:r>
              <a:rPr b="0" i="0" lang="es-AR" sz="1400" u="none" cap="none" strike="noStrike">
                <a:solidFill>
                  <a:schemeClr val="dk1"/>
                </a:solidFill>
                <a:latin typeface="Nunito"/>
                <a:ea typeface="Nunito"/>
                <a:cs typeface="Nunito"/>
                <a:sym typeface="Nunito"/>
              </a:rPr>
              <a:t>Es un valor que posee una Variable que está explícitamente vacía (y hay una razón para ello).</a:t>
            </a:r>
            <a:endParaRPr/>
          </a:p>
          <a:p>
            <a:pPr indent="0" lvl="0" marL="0" marR="0" rtl="0" algn="l">
              <a:lnSpc>
                <a:spcPct val="100000"/>
              </a:lnSpc>
              <a:spcBef>
                <a:spcPts val="0"/>
              </a:spcBef>
              <a:spcAft>
                <a:spcPts val="0"/>
              </a:spcAft>
              <a:buNone/>
            </a:pPr>
            <a:br>
              <a:rPr b="0" i="0" lang="es-AR"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0e12c5fbcd_0_8"/>
          <p:cNvSpPr txBox="1"/>
          <p:nvPr>
            <p:ph type="ctrTitle"/>
          </p:nvPr>
        </p:nvSpPr>
        <p:spPr>
          <a:xfrm>
            <a:off x="1143000" y="372047"/>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Interactividad y Dinamismo:</a:t>
            </a:r>
            <a:endParaRPr/>
          </a:p>
        </p:txBody>
      </p:sp>
      <p:sp>
        <p:nvSpPr>
          <p:cNvPr id="222" name="Google Shape;222;g20e12c5fbcd_0_8"/>
          <p:cNvSpPr txBox="1"/>
          <p:nvPr>
            <p:ph idx="1" type="subTitle"/>
          </p:nvPr>
        </p:nvSpPr>
        <p:spPr>
          <a:xfrm>
            <a:off x="1143000" y="2701523"/>
            <a:ext cx="6858000" cy="1790700"/>
          </a:xfrm>
          <a:prstGeom prst="rect">
            <a:avLst/>
          </a:prstGeom>
        </p:spPr>
        <p:txBody>
          <a:bodyPr anchorCtr="0" anchor="t" bIns="34275" lIns="68575" spcFirstLastPara="1" rIns="68575" wrap="square" tIns="34275">
            <a:normAutofit fontScale="70000" lnSpcReduction="10000"/>
          </a:bodyPr>
          <a:lstStyle/>
          <a:p>
            <a:pPr indent="0" lvl="0" marL="0" rtl="0" algn="ctr">
              <a:spcBef>
                <a:spcPts val="800"/>
              </a:spcBef>
              <a:spcAft>
                <a:spcPts val="0"/>
              </a:spcAft>
              <a:buNone/>
            </a:pPr>
            <a:r>
              <a:rPr b="1" lang="es-AR" sz="2182">
                <a:solidFill>
                  <a:srgbClr val="000000"/>
                </a:solidFill>
                <a:latin typeface="Arial"/>
                <a:ea typeface="Arial"/>
                <a:cs typeface="Arial"/>
                <a:sym typeface="Arial"/>
              </a:rPr>
              <a:t>Interacción en Tiempo Real:</a:t>
            </a:r>
            <a:r>
              <a:rPr lang="es-AR" sz="2182">
                <a:solidFill>
                  <a:srgbClr val="000000"/>
                </a:solidFill>
                <a:latin typeface="Arial"/>
                <a:ea typeface="Arial"/>
                <a:cs typeface="Arial"/>
                <a:sym typeface="Arial"/>
              </a:rPr>
              <a:t> JavaScript permite que las páginas web respondan a las acciones de los usuarios en tiempo real. Esto incluye desde cambios simples, como la validación de formularios en el navegador, hasta aplicaciones complejas como juegos y sistemas de chat en vivo.</a:t>
            </a:r>
            <a:endParaRPr sz="2182">
              <a:solidFill>
                <a:srgbClr val="000000"/>
              </a:solidFill>
              <a:latin typeface="Arial"/>
              <a:ea typeface="Arial"/>
              <a:cs typeface="Arial"/>
              <a:sym typeface="Arial"/>
            </a:endParaRPr>
          </a:p>
          <a:p>
            <a:pPr indent="0" lvl="0" marL="0" rtl="0" algn="ctr">
              <a:spcBef>
                <a:spcPts val="800"/>
              </a:spcBef>
              <a:spcAft>
                <a:spcPts val="0"/>
              </a:spcAft>
              <a:buNone/>
            </a:pPr>
            <a:r>
              <a:rPr b="1" lang="es-AR" sz="2182">
                <a:solidFill>
                  <a:srgbClr val="000000"/>
                </a:solidFill>
                <a:latin typeface="Arial"/>
                <a:ea typeface="Arial"/>
                <a:cs typeface="Arial"/>
                <a:sym typeface="Arial"/>
              </a:rPr>
              <a:t>Experiencia de Usuario Mejorada:</a:t>
            </a:r>
            <a:r>
              <a:rPr lang="es-AR" sz="2182">
                <a:solidFill>
                  <a:srgbClr val="000000"/>
                </a:solidFill>
                <a:latin typeface="Arial"/>
                <a:ea typeface="Arial"/>
                <a:cs typeface="Arial"/>
                <a:sym typeface="Arial"/>
              </a:rPr>
              <a:t> Los efectos visuales, las animaciones y los menús interactivos se implementan principalmente mediante JavaScript, lo que mejora significativamente la experiencia del usuario.</a:t>
            </a:r>
            <a:endParaRPr sz="2182">
              <a:solidFill>
                <a:srgbClr val="000000"/>
              </a:solidFill>
              <a:latin typeface="Arial"/>
              <a:ea typeface="Arial"/>
              <a:cs typeface="Arial"/>
              <a:sym typeface="Arial"/>
            </a:endParaRPr>
          </a:p>
          <a:p>
            <a:pPr indent="0" lvl="0" marL="0" rtl="0" algn="ctr">
              <a:spcBef>
                <a:spcPts val="80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24"/>
          <p:cNvSpPr/>
          <p:nvPr/>
        </p:nvSpPr>
        <p:spPr>
          <a:xfrm>
            <a:off x="1388533" y="337042"/>
            <a:ext cx="6934200" cy="72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Asignación</a:t>
            </a:r>
            <a:endParaRPr b="1" i="0" sz="4100" u="none" cap="none" strike="noStrike">
              <a:solidFill>
                <a:srgbClr val="4089D7"/>
              </a:solidFill>
              <a:latin typeface="Nunito"/>
              <a:ea typeface="Nunito"/>
              <a:cs typeface="Nunito"/>
              <a:sym typeface="Nunito"/>
            </a:endParaRPr>
          </a:p>
        </p:txBody>
      </p:sp>
      <p:pic>
        <p:nvPicPr>
          <p:cNvPr id="577" name="Google Shape;577;p124"/>
          <p:cNvPicPr preferRelativeResize="0"/>
          <p:nvPr/>
        </p:nvPicPr>
        <p:blipFill rotWithShape="1">
          <a:blip r:embed="rId3">
            <a:alphaModFix/>
          </a:blip>
          <a:srcRect b="0" l="0" r="0" t="0"/>
          <a:stretch/>
        </p:blipFill>
        <p:spPr>
          <a:xfrm>
            <a:off x="534988" y="1057805"/>
            <a:ext cx="8277225" cy="35528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25"/>
          <p:cNvSpPr/>
          <p:nvPr/>
        </p:nvSpPr>
        <p:spPr>
          <a:xfrm>
            <a:off x="1485900" y="360625"/>
            <a:ext cx="5659967"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Inicializar</a:t>
            </a:r>
            <a:r>
              <a:rPr b="1" i="0" lang="es-AR" sz="4400" u="none" cap="none" strike="noStrike">
                <a:solidFill>
                  <a:srgbClr val="000000"/>
                </a:solidFill>
                <a:latin typeface="Arial"/>
                <a:ea typeface="Arial"/>
                <a:cs typeface="Arial"/>
                <a:sym typeface="Arial"/>
              </a:rPr>
              <a:t> </a:t>
            </a:r>
            <a:r>
              <a:rPr b="1" i="0" lang="es-AR" sz="4100" u="none" cap="none" strike="noStrike">
                <a:solidFill>
                  <a:srgbClr val="4089D7"/>
                </a:solidFill>
                <a:latin typeface="Nunito"/>
                <a:ea typeface="Nunito"/>
                <a:cs typeface="Nunito"/>
                <a:sym typeface="Nunito"/>
              </a:rPr>
              <a:t>variables</a:t>
            </a:r>
            <a:endParaRPr b="1" i="0" sz="4100" u="none" cap="none" strike="noStrike">
              <a:solidFill>
                <a:srgbClr val="4089D7"/>
              </a:solidFill>
              <a:latin typeface="Nunito"/>
              <a:ea typeface="Nunito"/>
              <a:cs typeface="Nunito"/>
              <a:sym typeface="Nunito"/>
            </a:endParaRPr>
          </a:p>
        </p:txBody>
      </p:sp>
      <p:pic>
        <p:nvPicPr>
          <p:cNvPr id="583" name="Google Shape;583;p125"/>
          <p:cNvPicPr preferRelativeResize="0"/>
          <p:nvPr/>
        </p:nvPicPr>
        <p:blipFill rotWithShape="1">
          <a:blip r:embed="rId3">
            <a:alphaModFix/>
          </a:blip>
          <a:srcRect b="0" l="0" r="0" t="0"/>
          <a:stretch/>
        </p:blipFill>
        <p:spPr>
          <a:xfrm>
            <a:off x="424921" y="1317097"/>
            <a:ext cx="8124825" cy="3305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26"/>
          <p:cNvSpPr/>
          <p:nvPr/>
        </p:nvSpPr>
        <p:spPr>
          <a:xfrm>
            <a:off x="1570567" y="374117"/>
            <a:ext cx="5659967" cy="72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Let y Const</a:t>
            </a:r>
            <a:endParaRPr b="1" i="0" sz="4100" u="none" cap="none" strike="noStrike">
              <a:solidFill>
                <a:srgbClr val="4089D7"/>
              </a:solidFill>
              <a:latin typeface="Nunito"/>
              <a:ea typeface="Nunito"/>
              <a:cs typeface="Nunito"/>
              <a:sym typeface="Nunito"/>
            </a:endParaRPr>
          </a:p>
        </p:txBody>
      </p:sp>
      <p:pic>
        <p:nvPicPr>
          <p:cNvPr id="589" name="Google Shape;589;p126"/>
          <p:cNvPicPr preferRelativeResize="0"/>
          <p:nvPr/>
        </p:nvPicPr>
        <p:blipFill rotWithShape="1">
          <a:blip r:embed="rId3">
            <a:alphaModFix/>
          </a:blip>
          <a:srcRect b="0" l="0" r="0" t="0"/>
          <a:stretch/>
        </p:blipFill>
        <p:spPr>
          <a:xfrm>
            <a:off x="438150" y="1097392"/>
            <a:ext cx="8267700" cy="3429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27"/>
          <p:cNvSpPr/>
          <p:nvPr/>
        </p:nvSpPr>
        <p:spPr>
          <a:xfrm>
            <a:off x="1570567" y="374117"/>
            <a:ext cx="5659967" cy="723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Operaciones Basicas</a:t>
            </a:r>
            <a:endParaRPr b="1" i="0" sz="4100" u="none" cap="none" strike="noStrike">
              <a:solidFill>
                <a:srgbClr val="4089D7"/>
              </a:solidFill>
              <a:latin typeface="Nunito"/>
              <a:ea typeface="Nunito"/>
              <a:cs typeface="Nunito"/>
              <a:sym typeface="Nunito"/>
            </a:endParaRPr>
          </a:p>
        </p:txBody>
      </p:sp>
      <p:pic>
        <p:nvPicPr>
          <p:cNvPr id="595" name="Google Shape;595;p127"/>
          <p:cNvPicPr preferRelativeResize="0"/>
          <p:nvPr/>
        </p:nvPicPr>
        <p:blipFill rotWithShape="1">
          <a:blip r:embed="rId3">
            <a:alphaModFix/>
          </a:blip>
          <a:srcRect b="0" l="0" r="0" t="0"/>
          <a:stretch/>
        </p:blipFill>
        <p:spPr>
          <a:xfrm>
            <a:off x="427567" y="1239838"/>
            <a:ext cx="8305800" cy="34766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28"/>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4089D7"/>
              </a:buClr>
              <a:buSzPts val="2100"/>
              <a:buFont typeface="Nunito"/>
              <a:buNone/>
            </a:pPr>
            <a:r>
              <a:t/>
            </a:r>
            <a:endParaRPr/>
          </a:p>
        </p:txBody>
      </p:sp>
      <p:sp>
        <p:nvSpPr>
          <p:cNvPr id="601" name="Google Shape;601;p128"/>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800"/>
              <a:buNone/>
            </a:pPr>
            <a:r>
              <a:t/>
            </a:r>
            <a:endParaRPr/>
          </a:p>
        </p:txBody>
      </p:sp>
      <p:sp>
        <p:nvSpPr>
          <p:cNvPr id="602" name="Google Shape;602;p128"/>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p>
            <a:pPr indent="-228600" lvl="0" marL="457200" rtl="0" algn="l">
              <a:lnSpc>
                <a:spcPct val="90000"/>
              </a:lnSpc>
              <a:spcBef>
                <a:spcPts val="800"/>
              </a:spcBef>
              <a:spcAft>
                <a:spcPts val="0"/>
              </a:spcAft>
              <a:buClr>
                <a:schemeClr val="dk1"/>
              </a:buClr>
              <a:buSzPts val="1200"/>
              <a:buNone/>
            </a:pPr>
            <a:r>
              <a:t/>
            </a:r>
            <a:endParaRPr/>
          </a:p>
        </p:txBody>
      </p:sp>
      <p:pic>
        <p:nvPicPr>
          <p:cNvPr id="603" name="Google Shape;603;p12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5"/>
          <p:cNvSpPr txBox="1"/>
          <p:nvPr>
            <p:ph type="ctrTitle"/>
          </p:nvPr>
        </p:nvSpPr>
        <p:spPr>
          <a:xfrm>
            <a:off x="1093802" y="955131"/>
            <a:ext cx="6858000" cy="770721"/>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br>
              <a:rPr lang="es-AR"/>
            </a:br>
            <a:r>
              <a:rPr lang="es-AR"/>
              <a:t>¿Cuál Es La Diferencia Entre Undefined Y Null?</a:t>
            </a:r>
            <a:endParaRPr/>
          </a:p>
        </p:txBody>
      </p:sp>
      <p:sp>
        <p:nvSpPr>
          <p:cNvPr id="609" name="Google Shape;609;p35"/>
          <p:cNvSpPr txBox="1"/>
          <p:nvPr>
            <p:ph idx="1" type="subTitle"/>
          </p:nvPr>
        </p:nvSpPr>
        <p:spPr>
          <a:xfrm>
            <a:off x="1040486" y="1997192"/>
            <a:ext cx="6858000" cy="237298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Si pensamos en una Variable como una caja, el valor </a:t>
            </a:r>
            <a:r>
              <a:rPr i="1" lang="es-AR"/>
              <a:t>undefined</a:t>
            </a:r>
            <a:r>
              <a:rPr lang="es-AR"/>
              <a:t> indica que la caja está vacía (hasta que le demos contenido).</a:t>
            </a:r>
            <a:endParaRPr/>
          </a:p>
          <a:p>
            <a:pPr indent="-361950" lvl="0" marL="457200" rtl="0" algn="ctr">
              <a:lnSpc>
                <a:spcPct val="90000"/>
              </a:lnSpc>
              <a:spcBef>
                <a:spcPts val="800"/>
              </a:spcBef>
              <a:spcAft>
                <a:spcPts val="0"/>
              </a:spcAft>
              <a:buClr>
                <a:schemeClr val="dk1"/>
              </a:buClr>
              <a:buSzPts val="1800"/>
              <a:buNone/>
            </a:pPr>
            <a:r>
              <a:rPr lang="es-AR"/>
              <a:t>En cambio, en el caso de </a:t>
            </a:r>
            <a:r>
              <a:rPr i="1" lang="es-AR"/>
              <a:t>null</a:t>
            </a:r>
            <a:r>
              <a:rPr lang="es-AR"/>
              <a:t>, el programador le asignó explícitamente el valor para que la caja permanezca vacía.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6"/>
          <p:cNvSpPr/>
          <p:nvPr/>
        </p:nvSpPr>
        <p:spPr>
          <a:xfrm>
            <a:off x="1728788" y="235585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15" name="Google Shape;615;p36"/>
          <p:cNvSpPr/>
          <p:nvPr/>
        </p:nvSpPr>
        <p:spPr>
          <a:xfrm>
            <a:off x="846667" y="1986975"/>
            <a:ext cx="67818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600" u="none" cap="none" strike="noStrike">
                <a:solidFill>
                  <a:schemeClr val="dk1"/>
                </a:solidFill>
                <a:latin typeface="Nunito"/>
                <a:ea typeface="Nunito"/>
                <a:cs typeface="Nunito"/>
                <a:sym typeface="Nunito"/>
              </a:rPr>
              <a:t>Symbols y BigInts: </a:t>
            </a:r>
            <a:r>
              <a:rPr b="0" i="0" lang="es-AR" sz="1400" u="none" cap="none" strike="noStrike">
                <a:solidFill>
                  <a:schemeClr val="dk1"/>
                </a:solidFill>
                <a:latin typeface="Nunito"/>
                <a:ea typeface="Nunito"/>
                <a:cs typeface="Nunito"/>
                <a:sym typeface="Nunito"/>
              </a:rPr>
              <a:t>Si bien son valores primitivos, son más complejos y no los veremos en este curso.</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400" u="none" cap="none" strike="noStrike">
                <a:solidFill>
                  <a:schemeClr val="dk1"/>
                </a:solidFill>
                <a:latin typeface="Nunito"/>
                <a:ea typeface="Nunito"/>
                <a:cs typeface="Nunito"/>
                <a:sym typeface="Nunito"/>
              </a:rPr>
              <a:t>🔍  Si querés investigarlos por tu cuenta, consultá la documentación de Mozilla una vez que domines los anteriores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37"/>
          <p:cNvSpPr/>
          <p:nvPr/>
        </p:nvSpPr>
        <p:spPr>
          <a:xfrm>
            <a:off x="1204913" y="22494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21" name="Google Shape;621;p37"/>
          <p:cNvSpPr txBox="1"/>
          <p:nvPr>
            <p:ph type="ctrTitle"/>
          </p:nvPr>
        </p:nvSpPr>
        <p:spPr>
          <a:xfrm>
            <a:off x="1102268" y="464064"/>
            <a:ext cx="6858000" cy="770721"/>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br>
              <a:rPr lang="es-AR"/>
            </a:br>
            <a:r>
              <a:rPr lang="es-AR"/>
              <a:t> Función typeof</a:t>
            </a:r>
            <a:endParaRPr/>
          </a:p>
        </p:txBody>
      </p:sp>
      <p:sp>
        <p:nvSpPr>
          <p:cNvPr id="622" name="Google Shape;622;p37"/>
          <p:cNvSpPr txBox="1"/>
          <p:nvPr>
            <p:ph idx="1" type="subTitle"/>
          </p:nvPr>
        </p:nvSpPr>
        <p:spPr>
          <a:xfrm>
            <a:off x="1040486" y="1421459"/>
            <a:ext cx="6858000" cy="237298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typeof es una Función nativa de JavaScript a la que le podés pasar un Párametro y retornará qué tipo de dato es: si se trata de un </a:t>
            </a:r>
            <a:r>
              <a:rPr i="1" lang="es-AR"/>
              <a:t>String</a:t>
            </a:r>
            <a:r>
              <a:rPr lang="es-AR"/>
              <a:t>, </a:t>
            </a:r>
            <a:r>
              <a:rPr i="1" lang="es-AR"/>
              <a:t>null</a:t>
            </a:r>
            <a:r>
              <a:rPr lang="es-AR"/>
              <a:t>, </a:t>
            </a:r>
            <a:r>
              <a:rPr i="1" lang="es-AR"/>
              <a:t>undefined</a:t>
            </a:r>
            <a:r>
              <a:rPr lang="es-AR"/>
              <a:t>, etc.</a:t>
            </a:r>
            <a:endParaRPr/>
          </a:p>
          <a:p>
            <a:pPr indent="-361950" lvl="0" marL="457200" rtl="0" algn="ctr">
              <a:lnSpc>
                <a:spcPct val="90000"/>
              </a:lnSpc>
              <a:spcBef>
                <a:spcPts val="800"/>
              </a:spcBef>
              <a:spcAft>
                <a:spcPts val="0"/>
              </a:spcAft>
              <a:buClr>
                <a:schemeClr val="dk1"/>
              </a:buClr>
              <a:buSzPts val="1800"/>
              <a:buNone/>
            </a:pPr>
            <a:r>
              <a:rPr lang="es-AR"/>
              <a:t>Por ejemplo:</a:t>
            </a:r>
            <a:endParaRPr/>
          </a:p>
          <a:p>
            <a:pPr indent="-361950" lvl="0" marL="457200" rtl="0" algn="ctr">
              <a:lnSpc>
                <a:spcPct val="90000"/>
              </a:lnSpc>
              <a:spcBef>
                <a:spcPts val="800"/>
              </a:spcBef>
              <a:spcAft>
                <a:spcPts val="0"/>
              </a:spcAft>
              <a:buClr>
                <a:schemeClr val="dk1"/>
              </a:buClr>
              <a:buSzPts val="1800"/>
              <a:buNone/>
            </a:pPr>
            <a:r>
              <a:rPr lang="es-AR"/>
              <a:t>.</a:t>
            </a:r>
            <a:endParaRPr/>
          </a:p>
        </p:txBody>
      </p:sp>
      <p:pic>
        <p:nvPicPr>
          <p:cNvPr id="623" name="Google Shape;623;p37"/>
          <p:cNvPicPr preferRelativeResize="0"/>
          <p:nvPr/>
        </p:nvPicPr>
        <p:blipFill rotWithShape="1">
          <a:blip r:embed="rId3">
            <a:alphaModFix/>
          </a:blip>
          <a:srcRect b="0" l="0" r="0" t="0"/>
          <a:stretch/>
        </p:blipFill>
        <p:spPr>
          <a:xfrm>
            <a:off x="2690812" y="2706688"/>
            <a:ext cx="3762375" cy="1095375"/>
          </a:xfrm>
          <a:prstGeom prst="rect">
            <a:avLst/>
          </a:prstGeom>
          <a:noFill/>
          <a:ln>
            <a:noFill/>
          </a:ln>
        </p:spPr>
      </p:pic>
      <p:sp>
        <p:nvSpPr>
          <p:cNvPr id="624" name="Google Shape;624;p37"/>
          <p:cNvSpPr/>
          <p:nvPr/>
        </p:nvSpPr>
        <p:spPr>
          <a:xfrm>
            <a:off x="1566333" y="3993747"/>
            <a:ext cx="634999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AR" sz="1800" u="none" cap="none" strike="noStrike">
                <a:solidFill>
                  <a:schemeClr val="dk1"/>
                </a:solidFill>
                <a:latin typeface="Nunito"/>
                <a:ea typeface="Nunito"/>
                <a:cs typeface="Nunito"/>
                <a:sym typeface="Nunito"/>
              </a:rPr>
              <a:t>Tip</a:t>
            </a:r>
            <a:r>
              <a:rPr b="0" i="0" lang="es-AR" sz="1800" u="none" cap="none" strike="noStrike">
                <a:solidFill>
                  <a:schemeClr val="dk1"/>
                </a:solidFill>
                <a:latin typeface="Nunito"/>
                <a:ea typeface="Nunito"/>
                <a:cs typeface="Nunito"/>
                <a:sym typeface="Nunito"/>
              </a:rPr>
              <a:t>: Esta sentencia sirve para comprobar que las Variables hayan sido definidas.</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29"/>
          <p:cNvSpPr/>
          <p:nvPr/>
        </p:nvSpPr>
        <p:spPr>
          <a:xfrm>
            <a:off x="1204913" y="2249488"/>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0" name="Google Shape;630;p129"/>
          <p:cNvSpPr txBox="1"/>
          <p:nvPr>
            <p:ph type="ctrTitle"/>
          </p:nvPr>
        </p:nvSpPr>
        <p:spPr>
          <a:xfrm>
            <a:off x="1102268" y="464064"/>
            <a:ext cx="6858000" cy="770721"/>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Clr>
                <a:srgbClr val="4089D7"/>
              </a:buClr>
              <a:buSzPct val="111111"/>
              <a:buFont typeface="Nunito"/>
              <a:buNone/>
            </a:pPr>
            <a:br>
              <a:rPr lang="es-AR"/>
            </a:br>
            <a:r>
              <a:rPr lang="es-AR"/>
              <a:t> Números</a:t>
            </a:r>
            <a:endParaRPr/>
          </a:p>
        </p:txBody>
      </p:sp>
      <p:sp>
        <p:nvSpPr>
          <p:cNvPr id="631" name="Google Shape;631;p129"/>
          <p:cNvSpPr txBox="1"/>
          <p:nvPr>
            <p:ph idx="1" type="subTitle"/>
          </p:nvPr>
        </p:nvSpPr>
        <p:spPr>
          <a:xfrm>
            <a:off x="1040486" y="1421459"/>
            <a:ext cx="6858000" cy="2989674"/>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8"/>
              <a:buNone/>
            </a:pPr>
            <a:r>
              <a:rPr lang="es-AR"/>
              <a:t>Los </a:t>
            </a:r>
            <a:r>
              <a:rPr b="1" lang="es-AR"/>
              <a:t>Números</a:t>
            </a:r>
            <a:r>
              <a:rPr lang="es-AR"/>
              <a:t> son uno de los valores primitivos de JavaScript..</a:t>
            </a:r>
            <a:endParaRPr/>
          </a:p>
          <a:p>
            <a:pPr indent="-361950" lvl="0" marL="457200" rtl="0" algn="ctr">
              <a:lnSpc>
                <a:spcPct val="90000"/>
              </a:lnSpc>
              <a:spcBef>
                <a:spcPts val="800"/>
              </a:spcBef>
              <a:spcAft>
                <a:spcPts val="0"/>
              </a:spcAft>
              <a:buClr>
                <a:schemeClr val="dk1"/>
              </a:buClr>
              <a:buSzPct val="108108"/>
              <a:buNone/>
            </a:pPr>
            <a:r>
              <a:rPr b="1" lang="es-AR"/>
              <a:t>Características Principales</a:t>
            </a:r>
            <a:endParaRPr/>
          </a:p>
          <a:p>
            <a:pPr indent="-361950" lvl="0" marL="457200" rtl="0" algn="l">
              <a:lnSpc>
                <a:spcPct val="90000"/>
              </a:lnSpc>
              <a:spcBef>
                <a:spcPts val="800"/>
              </a:spcBef>
              <a:spcAft>
                <a:spcPts val="0"/>
              </a:spcAft>
              <a:buSzPct val="108108"/>
              <a:buFont typeface="Arial"/>
              <a:buChar char="•"/>
            </a:pPr>
            <a:r>
              <a:rPr lang="es-AR"/>
              <a:t>Funcionan igual que en las matemáticas.</a:t>
            </a:r>
            <a:endParaRPr/>
          </a:p>
          <a:p>
            <a:pPr indent="-361950" lvl="0" marL="457200" rtl="0" algn="l">
              <a:lnSpc>
                <a:spcPct val="90000"/>
              </a:lnSpc>
              <a:spcBef>
                <a:spcPts val="800"/>
              </a:spcBef>
              <a:spcAft>
                <a:spcPts val="0"/>
              </a:spcAft>
              <a:buSzPct val="108108"/>
              <a:buFont typeface="Arial"/>
              <a:buChar char="•"/>
            </a:pPr>
            <a:r>
              <a:rPr lang="es-AR"/>
              <a:t>Se usan los operadores matemáticos para sumar, restar, multiplicar y dividir (+, -, *, /).</a:t>
            </a:r>
            <a:endParaRPr/>
          </a:p>
          <a:p>
            <a:pPr indent="-361950" lvl="0" marL="457200" rtl="0" algn="l">
              <a:lnSpc>
                <a:spcPct val="90000"/>
              </a:lnSpc>
              <a:spcBef>
                <a:spcPts val="800"/>
              </a:spcBef>
              <a:spcAft>
                <a:spcPts val="0"/>
              </a:spcAft>
              <a:buSzPct val="108108"/>
              <a:buFont typeface="Arial"/>
              <a:buChar char="•"/>
            </a:pPr>
            <a:r>
              <a:rPr lang="es-AR"/>
              <a:t>Se resuelve primero todo lo que esté dentro de los paréntesis ( ). Si hay más de un par de paréntesis, se resuelve la operación desde adentro hacia afuera, por ejemplo: ((3+2)*3)+1=16 vs. 3+2*3+1=10.</a:t>
            </a:r>
            <a:endParaRPr/>
          </a:p>
          <a:p>
            <a:pPr indent="-361950" lvl="0" marL="457200" rtl="0" algn="l">
              <a:lnSpc>
                <a:spcPct val="90000"/>
              </a:lnSpc>
              <a:spcBef>
                <a:spcPts val="800"/>
              </a:spcBef>
              <a:spcAft>
                <a:spcPts val="0"/>
              </a:spcAft>
              <a:buSzPct val="108108"/>
              <a:buFont typeface="Arial"/>
              <a:buChar char="•"/>
            </a:pPr>
            <a:r>
              <a:rPr lang="es-AR"/>
              <a:t>El operador de </a:t>
            </a:r>
            <a:r>
              <a:rPr b="1" lang="es-AR"/>
              <a:t>Módulo</a:t>
            </a:r>
            <a:r>
              <a:rPr lang="es-AR"/>
              <a:t> (%) no se considera como el valor absoluto de un número sino como el resto de una división. Por ejemplo, 3%2=1.</a:t>
            </a:r>
            <a:endParaRPr/>
          </a:p>
          <a:p>
            <a:pPr indent="-361950" lvl="0" marL="457200" rtl="0" algn="ctr">
              <a:lnSpc>
                <a:spcPct val="90000"/>
              </a:lnSpc>
              <a:spcBef>
                <a:spcPts val="800"/>
              </a:spcBef>
              <a:spcAft>
                <a:spcPts val="0"/>
              </a:spcAft>
              <a:buClr>
                <a:schemeClr val="dk1"/>
              </a:buClr>
              <a:buSzPct val="108108"/>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9"/>
          <p:cNvSpPr txBox="1"/>
          <p:nvPr>
            <p:ph idx="1" type="subTitle"/>
          </p:nvPr>
        </p:nvSpPr>
        <p:spPr>
          <a:xfrm>
            <a:off x="1060622" y="436123"/>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b="1" lang="es-AR"/>
              <a:t>Para Practicar</a:t>
            </a:r>
            <a:endParaRPr/>
          </a:p>
          <a:p>
            <a:pPr indent="-361950" lvl="0" marL="457200" rtl="0" algn="ctr">
              <a:lnSpc>
                <a:spcPct val="90000"/>
              </a:lnSpc>
              <a:spcBef>
                <a:spcPts val="800"/>
              </a:spcBef>
              <a:spcAft>
                <a:spcPts val="0"/>
              </a:spcAft>
              <a:buClr>
                <a:schemeClr val="dk1"/>
              </a:buClr>
              <a:buSzPts val="1800"/>
              <a:buNone/>
            </a:pPr>
            <a:br>
              <a:rPr lang="es-AR"/>
            </a:br>
            <a:br>
              <a:rPr lang="es-AR"/>
            </a:br>
            <a:endParaRPr/>
          </a:p>
        </p:txBody>
      </p:sp>
      <p:sp>
        <p:nvSpPr>
          <p:cNvPr id="637" name="Google Shape;637;p39"/>
          <p:cNvSpPr/>
          <p:nvPr/>
        </p:nvSpPr>
        <p:spPr>
          <a:xfrm>
            <a:off x="3228975" y="163830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8" name="Google Shape;638;p39"/>
          <p:cNvSpPr/>
          <p:nvPr/>
        </p:nvSpPr>
        <p:spPr>
          <a:xfrm>
            <a:off x="3181350" y="18018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39" name="Google Shape;639;p39"/>
          <p:cNvSpPr/>
          <p:nvPr/>
        </p:nvSpPr>
        <p:spPr>
          <a:xfrm>
            <a:off x="2805113" y="1801813"/>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40" name="Google Shape;640;p39"/>
          <p:cNvPicPr preferRelativeResize="0"/>
          <p:nvPr/>
        </p:nvPicPr>
        <p:blipFill rotWithShape="1">
          <a:blip r:embed="rId3">
            <a:alphaModFix/>
          </a:blip>
          <a:srcRect b="0" l="0" r="0" t="0"/>
          <a:stretch/>
        </p:blipFill>
        <p:spPr>
          <a:xfrm>
            <a:off x="1504950" y="1271588"/>
            <a:ext cx="6134100" cy="2600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0e12c5fbcd_0_15"/>
          <p:cNvSpPr txBox="1"/>
          <p:nvPr>
            <p:ph type="ctrTitle"/>
          </p:nvPr>
        </p:nvSpPr>
        <p:spPr>
          <a:xfrm>
            <a:off x="1143000" y="36032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Compatibilidad y Estándares:</a:t>
            </a:r>
            <a:endParaRPr/>
          </a:p>
        </p:txBody>
      </p:sp>
      <p:sp>
        <p:nvSpPr>
          <p:cNvPr id="228" name="Google Shape;228;g20e12c5fbcd_0_15"/>
          <p:cNvSpPr txBox="1"/>
          <p:nvPr>
            <p:ph idx="1" type="subTitle"/>
          </p:nvPr>
        </p:nvSpPr>
        <p:spPr>
          <a:xfrm>
            <a:off x="1143000" y="2701524"/>
            <a:ext cx="6858000" cy="1624500"/>
          </a:xfrm>
          <a:prstGeom prst="rect">
            <a:avLst/>
          </a:prstGeom>
        </p:spPr>
        <p:txBody>
          <a:bodyPr anchorCtr="0" anchor="t" bIns="34275" lIns="68575" spcFirstLastPara="1" rIns="68575" wrap="square" tIns="34275">
            <a:noAutofit/>
          </a:bodyPr>
          <a:lstStyle/>
          <a:p>
            <a:pPr indent="-323850" lvl="0" marL="457200" rtl="0" algn="l">
              <a:lnSpc>
                <a:spcPct val="115000"/>
              </a:lnSpc>
              <a:spcBef>
                <a:spcPts val="1200"/>
              </a:spcBef>
              <a:spcAft>
                <a:spcPts val="0"/>
              </a:spcAft>
              <a:buClr>
                <a:srgbClr val="000000"/>
              </a:buClr>
              <a:buSzPts val="1500"/>
              <a:buChar char="●"/>
            </a:pPr>
            <a:r>
              <a:rPr b="1" lang="es-AR" sz="1500">
                <a:solidFill>
                  <a:srgbClr val="000000"/>
                </a:solidFill>
                <a:latin typeface="Arial"/>
                <a:ea typeface="Arial"/>
                <a:cs typeface="Arial"/>
                <a:sym typeface="Arial"/>
              </a:rPr>
              <a:t>Compatibilidad entre Navegadores:</a:t>
            </a:r>
            <a:r>
              <a:rPr lang="es-AR" sz="1500">
                <a:solidFill>
                  <a:srgbClr val="000000"/>
                </a:solidFill>
                <a:latin typeface="Arial"/>
                <a:ea typeface="Arial"/>
                <a:cs typeface="Arial"/>
                <a:sym typeface="Arial"/>
              </a:rPr>
              <a:t> JavaScript es soportado por todos los navegadores modernos, lo que garantiza que las aplicaciones web funcionen de manera consistente en diferentes dispositivos y plataformas.</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Char char="●"/>
            </a:pPr>
            <a:r>
              <a:rPr b="1" lang="es-AR" sz="1500">
                <a:solidFill>
                  <a:srgbClr val="000000"/>
                </a:solidFill>
                <a:latin typeface="Arial"/>
                <a:ea typeface="Arial"/>
                <a:cs typeface="Arial"/>
                <a:sym typeface="Arial"/>
              </a:rPr>
              <a:t>Estandarización:</a:t>
            </a:r>
            <a:r>
              <a:rPr lang="es-AR" sz="1500">
                <a:solidFill>
                  <a:srgbClr val="000000"/>
                </a:solidFill>
                <a:latin typeface="Arial"/>
                <a:ea typeface="Arial"/>
                <a:cs typeface="Arial"/>
                <a:sym typeface="Arial"/>
              </a:rPr>
              <a:t> JavaScript está estandarizado a través de ECMAScript (ES), lo que asegura un desarrollo coherente y la evolución constante del lenguaje con nuevas características y mejoras.</a:t>
            </a:r>
            <a:endParaRPr sz="1500">
              <a:solidFill>
                <a:srgbClr val="000000"/>
              </a:solidFill>
              <a:latin typeface="Arial"/>
              <a:ea typeface="Arial"/>
              <a:cs typeface="Arial"/>
              <a:sym typeface="Arial"/>
            </a:endParaRPr>
          </a:p>
          <a:p>
            <a:pPr indent="0" lvl="0" marL="0" rtl="0" algn="l">
              <a:spcBef>
                <a:spcPts val="1200"/>
              </a:spcBef>
              <a:spcAft>
                <a:spcPts val="0"/>
              </a:spcAft>
              <a:buNone/>
            </a:pPr>
            <a:r>
              <a:t/>
            </a:r>
            <a:endParaRPr sz="2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0"/>
          <p:cNvSpPr txBox="1"/>
          <p:nvPr>
            <p:ph type="ctrTitle"/>
          </p:nvPr>
        </p:nvSpPr>
        <p:spPr>
          <a:xfrm>
            <a:off x="1098836" y="110206"/>
            <a:ext cx="6858000" cy="1291828"/>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AR"/>
              <a:t>Strings</a:t>
            </a:r>
            <a:endParaRPr/>
          </a:p>
        </p:txBody>
      </p:sp>
      <p:sp>
        <p:nvSpPr>
          <p:cNvPr id="646" name="Google Shape;646;p40"/>
          <p:cNvSpPr/>
          <p:nvPr/>
        </p:nvSpPr>
        <p:spPr>
          <a:xfrm>
            <a:off x="592919" y="1656775"/>
            <a:ext cx="7408082" cy="27853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700" u="none" cap="none" strike="noStrike">
                <a:solidFill>
                  <a:schemeClr val="dk1"/>
                </a:solidFill>
                <a:latin typeface="Nunito"/>
                <a:ea typeface="Nunito"/>
                <a:cs typeface="Nunito"/>
                <a:sym typeface="Nunito"/>
              </a:rPr>
              <a:t>Los Strings son cadenas de caracteres. Para que JS los reconozca como tal, el texto debe escribirse entre comillas dobles ("") o simples ('').</a:t>
            </a:r>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1" i="0" lang="es-AR" sz="1700" u="none" cap="none" strike="noStrike">
                <a:solidFill>
                  <a:schemeClr val="dk1"/>
                </a:solidFill>
                <a:latin typeface="Nunito"/>
                <a:ea typeface="Nunito"/>
                <a:cs typeface="Nunito"/>
                <a:sym typeface="Nunito"/>
              </a:rPr>
              <a:t>Características Principales</a:t>
            </a:r>
            <a:endParaRPr/>
          </a:p>
          <a:p>
            <a:pPr indent="-285750" lvl="0" marL="285750" marR="0" rtl="0" algn="l">
              <a:lnSpc>
                <a:spcPct val="100000"/>
              </a:lnSpc>
              <a:spcBef>
                <a:spcPts val="0"/>
              </a:spcBef>
              <a:spcAft>
                <a:spcPts val="0"/>
              </a:spcAft>
              <a:buClr>
                <a:srgbClr val="000000"/>
              </a:buClr>
              <a:buSzPts val="1700"/>
              <a:buFont typeface="Arial"/>
              <a:buChar char="•"/>
            </a:pPr>
            <a:r>
              <a:rPr b="0" i="0" lang="es-AR" sz="1700" u="none" cap="none" strike="noStrike">
                <a:solidFill>
                  <a:schemeClr val="dk1"/>
                </a:solidFill>
                <a:latin typeface="Nunito"/>
                <a:ea typeface="Nunito"/>
                <a:cs typeface="Nunito"/>
                <a:sym typeface="Nunito"/>
              </a:rPr>
              <a:t>Los Strings son cadenas de caracteres cuya información puede ser representada como un texto.</a:t>
            </a:r>
            <a:endParaRPr/>
          </a:p>
          <a:p>
            <a:pPr indent="-285750" lvl="0" marL="285750" marR="0" rtl="0" algn="l">
              <a:lnSpc>
                <a:spcPct val="100000"/>
              </a:lnSpc>
              <a:spcBef>
                <a:spcPts val="0"/>
              </a:spcBef>
              <a:spcAft>
                <a:spcPts val="0"/>
              </a:spcAft>
              <a:buClr>
                <a:srgbClr val="000000"/>
              </a:buClr>
              <a:buSzPts val="1700"/>
              <a:buFont typeface="Arial"/>
              <a:buChar char="•"/>
            </a:pPr>
            <a:r>
              <a:rPr b="0" i="0" lang="es-AR" sz="1700" u="none" cap="none" strike="noStrike">
                <a:solidFill>
                  <a:schemeClr val="dk1"/>
                </a:solidFill>
                <a:latin typeface="Nunito"/>
                <a:ea typeface="Nunito"/>
                <a:cs typeface="Nunito"/>
                <a:sym typeface="Nunito"/>
              </a:rPr>
              <a:t>Un caracter puede ser tanto un texto, como un espacio o un número, siempre y cuando estén entre comillas:</a:t>
            </a:r>
            <a:endParaRPr/>
          </a:p>
          <a:p>
            <a:pPr indent="0" lvl="0" marL="0" marR="0" rtl="0" algn="l">
              <a:lnSpc>
                <a:spcPct val="100000"/>
              </a:lnSpc>
              <a:spcBef>
                <a:spcPts val="0"/>
              </a:spcBef>
              <a:spcAft>
                <a:spcPts val="0"/>
              </a:spcAft>
              <a:buNone/>
            </a:pPr>
            <a:br>
              <a:rPr b="0" i="0" lang="es-AR" sz="1700" u="none" cap="none" strike="noStrike">
                <a:solidFill>
                  <a:schemeClr val="dk1"/>
                </a:solidFill>
                <a:latin typeface="Nunito"/>
                <a:ea typeface="Nunito"/>
                <a:cs typeface="Nunito"/>
                <a:sym typeface="Nunito"/>
              </a:rPr>
            </a:br>
            <a:endParaRPr b="0" i="0" sz="1700" u="none" cap="none" strike="noStrike">
              <a:solidFill>
                <a:schemeClr val="dk1"/>
              </a:solidFill>
              <a:latin typeface="Nunito"/>
              <a:ea typeface="Nunito"/>
              <a:cs typeface="Nunito"/>
              <a:sym typeface="Nunito"/>
            </a:endParaRPr>
          </a:p>
        </p:txBody>
      </p:sp>
      <p:pic>
        <p:nvPicPr>
          <p:cNvPr id="647" name="Google Shape;647;p40"/>
          <p:cNvPicPr preferRelativeResize="0"/>
          <p:nvPr/>
        </p:nvPicPr>
        <p:blipFill rotWithShape="1">
          <a:blip r:embed="rId3">
            <a:alphaModFix/>
          </a:blip>
          <a:srcRect b="0" l="0" r="0" t="0"/>
          <a:stretch/>
        </p:blipFill>
        <p:spPr>
          <a:xfrm>
            <a:off x="3548062" y="3964517"/>
            <a:ext cx="2047875" cy="381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1"/>
          <p:cNvSpPr txBox="1"/>
          <p:nvPr>
            <p:ph type="ctrTitle"/>
          </p:nvPr>
        </p:nvSpPr>
        <p:spPr>
          <a:xfrm>
            <a:off x="1093573" y="141555"/>
            <a:ext cx="6858000" cy="138244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El </a:t>
            </a:r>
            <a:r>
              <a:rPr i="1" lang="es-AR"/>
              <a:t>Strings</a:t>
            </a:r>
            <a:br>
              <a:rPr b="0" lang="es-AR"/>
            </a:br>
            <a:endParaRPr/>
          </a:p>
        </p:txBody>
      </p:sp>
      <p:sp>
        <p:nvSpPr>
          <p:cNvPr id="653" name="Google Shape;653;p41"/>
          <p:cNvSpPr txBox="1"/>
          <p:nvPr>
            <p:ph idx="1" type="subTitle"/>
          </p:nvPr>
        </p:nvSpPr>
        <p:spPr>
          <a:xfrm>
            <a:off x="1168400" y="1073665"/>
            <a:ext cx="6858000" cy="211826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 </a:t>
            </a:r>
            <a:r>
              <a:rPr b="1" lang="es-AR"/>
              <a:t>Importante</a:t>
            </a:r>
            <a:r>
              <a:rPr lang="es-AR"/>
              <a:t>: Los caracteres son </a:t>
            </a:r>
            <a:r>
              <a:rPr i="1" lang="es-AR"/>
              <a:t>case sensitive</a:t>
            </a:r>
            <a:r>
              <a:rPr lang="es-AR"/>
              <a:t>. Esto significa que escribir una A y a será interpretado de forma distinta.</a:t>
            </a:r>
            <a:endParaRPr/>
          </a:p>
          <a:p>
            <a:pPr indent="-361950" lvl="0" marL="457200" rtl="0" algn="ctr">
              <a:lnSpc>
                <a:spcPct val="90000"/>
              </a:lnSpc>
              <a:spcBef>
                <a:spcPts val="800"/>
              </a:spcBef>
              <a:spcAft>
                <a:spcPts val="0"/>
              </a:spcAft>
              <a:buClr>
                <a:schemeClr val="dk1"/>
              </a:buClr>
              <a:buSzPts val="1800"/>
              <a:buNone/>
            </a:pPr>
            <a:r>
              <a:rPr lang="es-AR"/>
              <a:t>Pueden concatenarse usando el operador de suma (+).</a:t>
            </a:r>
            <a:endParaRPr/>
          </a:p>
          <a:p>
            <a:pPr indent="-361950" lvl="0" marL="457200" rtl="0" algn="ctr">
              <a:lnSpc>
                <a:spcPct val="90000"/>
              </a:lnSpc>
              <a:spcBef>
                <a:spcPts val="800"/>
              </a:spcBef>
              <a:spcAft>
                <a:spcPts val="0"/>
              </a:spcAft>
              <a:buClr>
                <a:schemeClr val="dk1"/>
              </a:buClr>
              <a:buSzPts val="1800"/>
              <a:buNone/>
            </a:pPr>
            <a:r>
              <a:rPr lang="es-AR"/>
              <a:t>Los datos pueden coercionarse. Por ejemplo, cuando se concatena un </a:t>
            </a:r>
            <a:r>
              <a:rPr i="1" lang="es-AR"/>
              <a:t>String</a:t>
            </a:r>
            <a:r>
              <a:rPr lang="es-AR"/>
              <a:t> con un número, este último será forzado a comportarse como un texto:</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654" name="Google Shape;654;p41"/>
          <p:cNvPicPr preferRelativeResize="0"/>
          <p:nvPr/>
        </p:nvPicPr>
        <p:blipFill rotWithShape="1">
          <a:blip r:embed="rId3">
            <a:alphaModFix/>
          </a:blip>
          <a:srcRect b="0" l="0" r="0" t="0"/>
          <a:stretch/>
        </p:blipFill>
        <p:spPr>
          <a:xfrm>
            <a:off x="3427942" y="3273954"/>
            <a:ext cx="2457450" cy="3905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2"/>
          <p:cNvSpPr/>
          <p:nvPr/>
        </p:nvSpPr>
        <p:spPr>
          <a:xfrm>
            <a:off x="872068" y="255085"/>
            <a:ext cx="7747000"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 ¿Qué Significa Concatenar?</a:t>
            </a:r>
            <a:endParaRPr/>
          </a:p>
        </p:txBody>
      </p:sp>
      <p:sp>
        <p:nvSpPr>
          <p:cNvPr id="660" name="Google Shape;660;p42"/>
          <p:cNvSpPr/>
          <p:nvPr/>
        </p:nvSpPr>
        <p:spPr>
          <a:xfrm>
            <a:off x="872067" y="1194885"/>
            <a:ext cx="7196666"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Según Mozilla, concatenar es una elegante palabra de la programación que significa "unir".</a:t>
            </a:r>
            <a:endParaRPr/>
          </a:p>
          <a:p>
            <a:pPr indent="0" lvl="0" marL="0" marR="0" rtl="0" algn="ctr">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Si querés conocer más, accedé a la </a:t>
            </a:r>
            <a:r>
              <a:rPr b="0" i="0" lang="es-AR" sz="1800" u="sng" cap="none" strike="noStrike">
                <a:solidFill>
                  <a:schemeClr val="dk1"/>
                </a:solidFill>
                <a:latin typeface="Nunito"/>
                <a:ea typeface="Nunito"/>
                <a:cs typeface="Nunito"/>
                <a:sym typeface="Nunito"/>
                <a:hlinkClick r:id="rId3">
                  <a:extLst>
                    <a:ext uri="{A12FA001-AC4F-418D-AE19-62706E023703}">
                      <ahyp:hlinkClr val="tx"/>
                    </a:ext>
                  </a:extLst>
                </a:hlinkClick>
              </a:rPr>
              <a:t>documentación de Mozilla</a:t>
            </a:r>
            <a:r>
              <a:rPr b="0" i="0" lang="es-AR" sz="1800" u="none" cap="none" strike="noStrike">
                <a:solidFill>
                  <a:srgbClr val="000000"/>
                </a:solidFill>
                <a:latin typeface="Arial"/>
                <a:ea typeface="Arial"/>
                <a:cs typeface="Arial"/>
                <a:sym typeface="Arial"/>
              </a:rPr>
              <a:t>.</a:t>
            </a:r>
            <a:endParaRPr/>
          </a:p>
        </p:txBody>
      </p:sp>
      <p:sp>
        <p:nvSpPr>
          <p:cNvPr id="661" name="Google Shape;661;p42"/>
          <p:cNvSpPr/>
          <p:nvPr/>
        </p:nvSpPr>
        <p:spPr>
          <a:xfrm>
            <a:off x="719668" y="2380218"/>
            <a:ext cx="7747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400" u="none" cap="none" strike="noStrike">
                <a:solidFill>
                  <a:srgbClr val="4089D7"/>
                </a:solidFill>
                <a:latin typeface="Nunito"/>
                <a:ea typeface="Nunito"/>
                <a:cs typeface="Nunito"/>
                <a:sym typeface="Nunito"/>
              </a:rPr>
              <a:t>📚  ¿Por Qué Es Fundamental El Entrecomillado?</a:t>
            </a:r>
            <a:endParaRPr b="1" i="0" sz="2400" u="none" cap="none" strike="noStrike">
              <a:solidFill>
                <a:srgbClr val="4089D7"/>
              </a:solidFill>
              <a:latin typeface="Nunito"/>
              <a:ea typeface="Nunito"/>
              <a:cs typeface="Nunito"/>
              <a:sym typeface="Nunito"/>
            </a:endParaRPr>
          </a:p>
        </p:txBody>
      </p:sp>
      <p:sp>
        <p:nvSpPr>
          <p:cNvPr id="662" name="Google Shape;662;p42"/>
          <p:cNvSpPr/>
          <p:nvPr/>
        </p:nvSpPr>
        <p:spPr>
          <a:xfrm>
            <a:off x="994835" y="3108352"/>
            <a:ext cx="7196666"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1" i="0" lang="es-AR" sz="1800" u="none" cap="none" strike="noStrike">
                <a:solidFill>
                  <a:schemeClr val="dk1"/>
                </a:solidFill>
                <a:latin typeface="Nunito"/>
                <a:ea typeface="Nunito"/>
                <a:cs typeface="Nunito"/>
                <a:sym typeface="Nunito"/>
              </a:rPr>
              <a:t>Números</a:t>
            </a:r>
            <a:r>
              <a:rPr b="0" i="0" lang="es-AR" sz="1800" u="none" cap="none" strike="noStrike">
                <a:solidFill>
                  <a:schemeClr val="dk1"/>
                </a:solidFill>
                <a:latin typeface="Nunito"/>
                <a:ea typeface="Nunito"/>
                <a:cs typeface="Nunito"/>
                <a:sym typeface="Nunito"/>
              </a:rPr>
              <a:t>: Si un número no está entrecomillado, JS lo interpretará como un valor numérico o lo coercionará para que funcione como un texto.</a:t>
            </a:r>
            <a:endParaRPr/>
          </a:p>
          <a:p>
            <a:pPr indent="-285750" lvl="0" marL="285750" marR="0" rtl="0" algn="l">
              <a:lnSpc>
                <a:spcPct val="100000"/>
              </a:lnSpc>
              <a:spcBef>
                <a:spcPts val="0"/>
              </a:spcBef>
              <a:spcAft>
                <a:spcPts val="0"/>
              </a:spcAft>
              <a:buClr>
                <a:srgbClr val="000000"/>
              </a:buClr>
              <a:buSzPts val="1800"/>
              <a:buFont typeface="Arial"/>
              <a:buChar char="•"/>
            </a:pPr>
            <a:r>
              <a:rPr b="1" i="0" lang="es-AR" sz="1800" u="none" cap="none" strike="noStrike">
                <a:solidFill>
                  <a:schemeClr val="dk1"/>
                </a:solidFill>
                <a:latin typeface="Nunito"/>
                <a:ea typeface="Nunito"/>
                <a:cs typeface="Nunito"/>
                <a:sym typeface="Nunito"/>
              </a:rPr>
              <a:t>Textos</a:t>
            </a:r>
            <a:r>
              <a:rPr b="0" i="0" lang="es-AR" sz="1800" u="none" cap="none" strike="noStrike">
                <a:solidFill>
                  <a:schemeClr val="dk1"/>
                </a:solidFill>
                <a:latin typeface="Nunito"/>
                <a:ea typeface="Nunito"/>
                <a:cs typeface="Nunito"/>
                <a:sym typeface="Nunito"/>
              </a:rPr>
              <a:t>: Si un texto no está entrecomillado, JS lo interpretará como si fuera una Variable o instrucción que puede, o no, estar definida.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130"/>
          <p:cNvPicPr preferRelativeResize="0"/>
          <p:nvPr/>
        </p:nvPicPr>
        <p:blipFill rotWithShape="1">
          <a:blip r:embed="rId3">
            <a:alphaModFix/>
          </a:blip>
          <a:srcRect b="0" l="0" r="0" t="0"/>
          <a:stretch/>
        </p:blipFill>
        <p:spPr>
          <a:xfrm>
            <a:off x="1298048" y="219829"/>
            <a:ext cx="6000220" cy="449821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31"/>
          <p:cNvSpPr/>
          <p:nvPr/>
        </p:nvSpPr>
        <p:spPr>
          <a:xfrm>
            <a:off x="808568" y="2109285"/>
            <a:ext cx="7196666"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Cuando sumamos números, JS los interpreta como tal y hace una operación matemática. Sin embargo, cuando sumamos Strings numéricos, los considera como texto y los concatena..</a:t>
            </a:r>
            <a:endParaRPr/>
          </a:p>
        </p:txBody>
      </p:sp>
      <p:sp>
        <p:nvSpPr>
          <p:cNvPr id="673" name="Google Shape;673;p131"/>
          <p:cNvSpPr/>
          <p:nvPr/>
        </p:nvSpPr>
        <p:spPr>
          <a:xfrm>
            <a:off x="194735" y="1228751"/>
            <a:ext cx="84243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400" u="none" cap="none" strike="noStrike">
                <a:solidFill>
                  <a:srgbClr val="4089D7"/>
                </a:solidFill>
                <a:latin typeface="Nunito"/>
                <a:ea typeface="Nunito"/>
                <a:cs typeface="Nunito"/>
                <a:sym typeface="Nunito"/>
              </a:rPr>
              <a:t>📚  ¿Cuál Es La Diferencia Entre Sumar 5+5 Y "5"+"5"? </a:t>
            </a:r>
            <a:endParaRPr b="1" i="0" sz="2400" u="none" cap="none" strike="noStrike">
              <a:solidFill>
                <a:srgbClr val="4089D7"/>
              </a:solidFill>
              <a:latin typeface="Nunito"/>
              <a:ea typeface="Nunito"/>
              <a:cs typeface="Nunito"/>
              <a:sym typeface="Nuni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32"/>
          <p:cNvSpPr/>
          <p:nvPr/>
        </p:nvSpPr>
        <p:spPr>
          <a:xfrm>
            <a:off x="732368" y="382085"/>
            <a:ext cx="7196666" cy="452431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AR" sz="1800" u="none" cap="none" strike="noStrike">
                <a:solidFill>
                  <a:schemeClr val="dk1"/>
                </a:solidFill>
                <a:latin typeface="Nunito"/>
                <a:ea typeface="Nunito"/>
                <a:cs typeface="Nunito"/>
                <a:sym typeface="Nunito"/>
              </a:rPr>
              <a:t>Propiedades y Métodos Más Frecuentes</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Las Propiedades y Métodos que usarás con más frecuencia son:</a:t>
            </a:r>
            <a:endParaRPr/>
          </a:p>
          <a:p>
            <a:pPr indent="-285750" lvl="0" marL="285750" marR="0" rtl="0" algn="l">
              <a:lnSpc>
                <a:spcPct val="100000"/>
              </a:lnSpc>
              <a:spcBef>
                <a:spcPts val="0"/>
              </a:spcBef>
              <a:spcAft>
                <a:spcPts val="0"/>
              </a:spcAft>
              <a:buClr>
                <a:srgbClr val="000000"/>
              </a:buClr>
              <a:buSzPts val="1800"/>
              <a:buFont typeface="Arial"/>
              <a:buChar char="•"/>
            </a:pPr>
            <a:r>
              <a:rPr b="1" i="0" lang="es-AR" sz="1800" u="none" cap="none" strike="noStrike">
                <a:solidFill>
                  <a:schemeClr val="dk1"/>
                </a:solidFill>
                <a:latin typeface="Nunito"/>
                <a:ea typeface="Nunito"/>
                <a:cs typeface="Nunito"/>
                <a:sym typeface="Nunito"/>
              </a:rPr>
              <a:t>Length</a:t>
            </a:r>
            <a:r>
              <a:rPr b="0" i="0" lang="es-AR" sz="1800" u="none" cap="none" strike="noStrike">
                <a:solidFill>
                  <a:schemeClr val="dk1"/>
                </a:solidFill>
                <a:latin typeface="Nunito"/>
                <a:ea typeface="Nunito"/>
                <a:cs typeface="Nunito"/>
                <a:sym typeface="Nunito"/>
              </a:rPr>
              <a:t>: Permite contar la cantidad de caracteres que hay en un String.</a:t>
            </a:r>
            <a:endParaRPr/>
          </a:p>
          <a:p>
            <a:pPr indent="-285750" lvl="0" marL="285750" marR="0" rtl="0" algn="l">
              <a:lnSpc>
                <a:spcPct val="100000"/>
              </a:lnSpc>
              <a:spcBef>
                <a:spcPts val="0"/>
              </a:spcBef>
              <a:spcAft>
                <a:spcPts val="0"/>
              </a:spcAft>
              <a:buClr>
                <a:srgbClr val="000000"/>
              </a:buClr>
              <a:buSzPts val="1800"/>
              <a:buFont typeface="Arial"/>
              <a:buChar char="•"/>
            </a:pPr>
            <a:r>
              <a:rPr b="1" i="0" lang="es-AR" sz="1800" u="none" cap="none" strike="noStrike">
                <a:solidFill>
                  <a:schemeClr val="dk1"/>
                </a:solidFill>
                <a:latin typeface="Nunito"/>
                <a:ea typeface="Nunito"/>
                <a:cs typeface="Nunito"/>
                <a:sym typeface="Nunito"/>
              </a:rPr>
              <a:t>[ ]</a:t>
            </a:r>
            <a:r>
              <a:rPr b="0" i="0" lang="es-AR" sz="1800" u="none" cap="none" strike="noStrike">
                <a:solidFill>
                  <a:schemeClr val="dk1"/>
                </a:solidFill>
                <a:latin typeface="Nunito"/>
                <a:ea typeface="Nunito"/>
                <a:cs typeface="Nunito"/>
                <a:sym typeface="Nunito"/>
              </a:rPr>
              <a:t>: Permite acceder a un caracter puntual de un String para saber qué hay en esa posición.</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 </a:t>
            </a:r>
            <a:r>
              <a:rPr b="1" i="0" lang="es-AR" sz="1800" u="none" cap="none" strike="noStrike">
                <a:solidFill>
                  <a:schemeClr val="dk1"/>
                </a:solidFill>
                <a:latin typeface="Nunito"/>
                <a:ea typeface="Nunito"/>
                <a:cs typeface="Nunito"/>
                <a:sym typeface="Nunito"/>
              </a:rPr>
              <a:t>Importante: Las posiciones se cuentan del 0 en adelante.</a:t>
            </a:r>
            <a:endParaRPr/>
          </a:p>
          <a:p>
            <a:pPr indent="0" lvl="0" marL="0" marR="0" rtl="0" algn="l">
              <a:lnSpc>
                <a:spcPct val="100000"/>
              </a:lnSpc>
              <a:spcBef>
                <a:spcPts val="0"/>
              </a:spcBef>
              <a:spcAft>
                <a:spcPts val="0"/>
              </a:spcAft>
              <a:buNone/>
            </a:pPr>
            <a:r>
              <a:t/>
            </a:r>
            <a:endParaRPr b="1" i="0" sz="1800" u="none" cap="none" strike="noStrike">
              <a:solidFill>
                <a:schemeClr val="dk1"/>
              </a:solidFill>
              <a:latin typeface="Nunito"/>
              <a:ea typeface="Nunito"/>
              <a:cs typeface="Nunito"/>
              <a:sym typeface="Nunito"/>
            </a:endParaRPr>
          </a:p>
          <a:p>
            <a:pPr indent="-285750" lvl="0" marL="285750" marR="0" rtl="0" algn="l">
              <a:lnSpc>
                <a:spcPct val="100000"/>
              </a:lnSpc>
              <a:spcBef>
                <a:spcPts val="0"/>
              </a:spcBef>
              <a:spcAft>
                <a:spcPts val="0"/>
              </a:spcAft>
              <a:buClr>
                <a:srgbClr val="000000"/>
              </a:buClr>
              <a:buSzPts val="1800"/>
              <a:buFont typeface="Arial"/>
              <a:buChar char="•"/>
            </a:pPr>
            <a:r>
              <a:rPr b="1" i="0" lang="es-AR" sz="1800" u="none" cap="none" strike="noStrike">
                <a:solidFill>
                  <a:schemeClr val="dk1"/>
                </a:solidFill>
                <a:latin typeface="Nunito"/>
                <a:ea typeface="Nunito"/>
                <a:cs typeface="Nunito"/>
                <a:sym typeface="Nunito"/>
              </a:rPr>
              <a:t>toLowerCase</a:t>
            </a:r>
            <a:r>
              <a:rPr b="0" i="0" lang="es-AR" sz="1800" u="none" cap="none" strike="noStrike">
                <a:solidFill>
                  <a:schemeClr val="dk1"/>
                </a:solidFill>
                <a:latin typeface="Nunito"/>
                <a:ea typeface="Nunito"/>
                <a:cs typeface="Nunito"/>
                <a:sym typeface="Nunito"/>
              </a:rPr>
              <a:t>(): Convierte todo el String en minúsculas.</a:t>
            </a:r>
            <a:endParaRPr/>
          </a:p>
          <a:p>
            <a:pPr indent="-285750" lvl="0" marL="285750" marR="0" rtl="0" algn="l">
              <a:lnSpc>
                <a:spcPct val="100000"/>
              </a:lnSpc>
              <a:spcBef>
                <a:spcPts val="0"/>
              </a:spcBef>
              <a:spcAft>
                <a:spcPts val="0"/>
              </a:spcAft>
              <a:buClr>
                <a:srgbClr val="000000"/>
              </a:buClr>
              <a:buSzPts val="1800"/>
              <a:buFont typeface="Arial"/>
              <a:buChar char="•"/>
            </a:pPr>
            <a:r>
              <a:rPr b="0" i="0" lang="es-AR" sz="1800" u="none" cap="none" strike="noStrike">
                <a:solidFill>
                  <a:schemeClr val="dk1"/>
                </a:solidFill>
                <a:latin typeface="Nunito"/>
                <a:ea typeface="Nunito"/>
                <a:cs typeface="Nunito"/>
                <a:sym typeface="Nunito"/>
              </a:rPr>
              <a:t>toUpperCase(): Convierte todo el String en mayúsculas.</a:t>
            </a:r>
            <a:endParaRPr/>
          </a:p>
          <a:p>
            <a:pPr indent="-285750" lvl="0" marL="285750" marR="0" rtl="0" algn="l">
              <a:lnSpc>
                <a:spcPct val="100000"/>
              </a:lnSpc>
              <a:spcBef>
                <a:spcPts val="0"/>
              </a:spcBef>
              <a:spcAft>
                <a:spcPts val="0"/>
              </a:spcAft>
              <a:buClr>
                <a:srgbClr val="000000"/>
              </a:buClr>
              <a:buSzPts val="1800"/>
              <a:buFont typeface="Arial"/>
              <a:buChar char="•"/>
            </a:pPr>
            <a:r>
              <a:rPr b="1" i="0" lang="es-AR" sz="1800" u="none" cap="none" strike="noStrike">
                <a:solidFill>
                  <a:schemeClr val="dk1"/>
                </a:solidFill>
                <a:latin typeface="Nunito"/>
                <a:ea typeface="Nunito"/>
                <a:cs typeface="Nunito"/>
                <a:sym typeface="Nunito"/>
              </a:rPr>
              <a:t>concat</a:t>
            </a:r>
            <a:r>
              <a:rPr b="0" i="0" lang="es-AR" sz="1800" u="none" cap="none" strike="noStrike">
                <a:solidFill>
                  <a:schemeClr val="dk1"/>
                </a:solidFill>
                <a:latin typeface="Nunito"/>
                <a:ea typeface="Nunito"/>
                <a:cs typeface="Nunito"/>
                <a:sym typeface="Nunito"/>
              </a:rPr>
              <a:t>(): Concatena (es decir, une) dos o más Strings. Este método no cambia los Strings existentes, sino que devuelve uno nuevo que contiene el texto de los Strings unidos.</a:t>
            </a:r>
            <a:endParaRPr/>
          </a:p>
          <a:p>
            <a:pPr indent="-285750" lvl="0" marL="285750" marR="0" rtl="0" algn="l">
              <a:lnSpc>
                <a:spcPct val="100000"/>
              </a:lnSpc>
              <a:spcBef>
                <a:spcPts val="0"/>
              </a:spcBef>
              <a:spcAft>
                <a:spcPts val="0"/>
              </a:spcAft>
              <a:buClr>
                <a:srgbClr val="000000"/>
              </a:buClr>
              <a:buSzPts val="1800"/>
              <a:buFont typeface="Arial"/>
              <a:buChar char="•"/>
            </a:pPr>
            <a:r>
              <a:rPr b="1" i="0" lang="es-AR" sz="1800" u="none" cap="none" strike="noStrike">
                <a:solidFill>
                  <a:schemeClr val="dk1"/>
                </a:solidFill>
                <a:latin typeface="Nunito"/>
                <a:ea typeface="Nunito"/>
                <a:cs typeface="Nunito"/>
                <a:sym typeface="Nunito"/>
              </a:rPr>
              <a:t>includes</a:t>
            </a:r>
            <a:r>
              <a:rPr b="0" i="0" lang="es-AR" sz="1800" u="none" cap="none" strike="noStrike">
                <a:solidFill>
                  <a:schemeClr val="dk1"/>
                </a:solidFill>
                <a:latin typeface="Nunito"/>
                <a:ea typeface="Nunito"/>
                <a:cs typeface="Nunito"/>
                <a:sym typeface="Nunito"/>
              </a:rPr>
              <a:t>(): Determina si un String contiene los caracteres especificados en el paréntesis. Este método devuelve true si los contiene y false si no.</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33"/>
          <p:cNvSpPr/>
          <p:nvPr/>
        </p:nvSpPr>
        <p:spPr>
          <a:xfrm>
            <a:off x="808568" y="1254151"/>
            <a:ext cx="7196666" cy="23083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Una Variable es un contenedor que guarda información para, luego, usarla.</a:t>
            </a:r>
            <a:endParaRPr/>
          </a:p>
          <a:p>
            <a:pPr indent="0" lvl="0" marL="0" marR="0" rtl="0" algn="ctr">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None/>
            </a:pPr>
            <a:r>
              <a:rPr b="0" i="0" lang="es-AR" sz="1800" u="none" cap="none" strike="noStrike">
                <a:solidFill>
                  <a:srgbClr val="000000"/>
                </a:solidFill>
                <a:latin typeface="Arial"/>
                <a:ea typeface="Arial"/>
                <a:cs typeface="Arial"/>
                <a:sym typeface="Arial"/>
              </a:rPr>
              <a:t>📚 ¿Qué Significa Declarar Y Definir?</a:t>
            </a:r>
            <a:endParaRPr/>
          </a:p>
          <a:p>
            <a:pPr indent="0" lvl="0" marL="0" marR="0" rtl="0" algn="ctr">
              <a:lnSpc>
                <a:spcPct val="100000"/>
              </a:lnSpc>
              <a:spcBef>
                <a:spcPts val="0"/>
              </a:spcBef>
              <a:spcAft>
                <a:spcPts val="0"/>
              </a:spcAft>
              <a:buNone/>
            </a:pPr>
            <a:r>
              <a:rPr b="0" i="0" lang="es-AR" sz="1800" u="none" cap="none" strike="noStrike">
                <a:solidFill>
                  <a:srgbClr val="000000"/>
                </a:solidFill>
                <a:latin typeface="Arial"/>
                <a:ea typeface="Arial"/>
                <a:cs typeface="Arial"/>
                <a:sym typeface="Arial"/>
              </a:rPr>
              <a:t>Cuando se habla de </a:t>
            </a:r>
            <a:r>
              <a:rPr b="1" i="0" lang="es-AR" sz="1800" u="none" cap="none" strike="noStrike">
                <a:solidFill>
                  <a:srgbClr val="000000"/>
                </a:solidFill>
                <a:latin typeface="Arial"/>
                <a:ea typeface="Arial"/>
                <a:cs typeface="Arial"/>
                <a:sym typeface="Arial"/>
              </a:rPr>
              <a:t>declarar</a:t>
            </a:r>
            <a:r>
              <a:rPr b="0" i="0" lang="es-AR" sz="1800" u="none" cap="none" strike="noStrike">
                <a:solidFill>
                  <a:srgbClr val="000000"/>
                </a:solidFill>
                <a:latin typeface="Arial"/>
                <a:ea typeface="Arial"/>
                <a:cs typeface="Arial"/>
                <a:sym typeface="Arial"/>
              </a:rPr>
              <a:t> una Variable, se la está </a:t>
            </a:r>
            <a:r>
              <a:rPr b="1" i="0" lang="es-AR" sz="1800" u="none" cap="none" strike="noStrike">
                <a:solidFill>
                  <a:srgbClr val="000000"/>
                </a:solidFill>
                <a:latin typeface="Arial"/>
                <a:ea typeface="Arial"/>
                <a:cs typeface="Arial"/>
                <a:sym typeface="Arial"/>
              </a:rPr>
              <a:t>creando</a:t>
            </a:r>
            <a:r>
              <a:rPr b="0" i="0" lang="es-AR" sz="1800" u="none" cap="none" strike="noStrike">
                <a:solidFill>
                  <a:srgbClr val="000000"/>
                </a:solidFill>
                <a:latin typeface="Arial"/>
                <a:ea typeface="Arial"/>
                <a:cs typeface="Arial"/>
                <a:sym typeface="Arial"/>
              </a:rPr>
              <a:t>. Cuando se habla de </a:t>
            </a:r>
            <a:r>
              <a:rPr b="1" i="0" lang="es-AR" sz="1800" u="none" cap="none" strike="noStrike">
                <a:solidFill>
                  <a:srgbClr val="000000"/>
                </a:solidFill>
                <a:latin typeface="Arial"/>
                <a:ea typeface="Arial"/>
                <a:cs typeface="Arial"/>
                <a:sym typeface="Arial"/>
              </a:rPr>
              <a:t>definir</a:t>
            </a:r>
            <a:r>
              <a:rPr b="0" i="0" lang="es-AR" sz="1800" u="none" cap="none" strike="noStrike">
                <a:solidFill>
                  <a:srgbClr val="000000"/>
                </a:solidFill>
                <a:latin typeface="Arial"/>
                <a:ea typeface="Arial"/>
                <a:cs typeface="Arial"/>
                <a:sym typeface="Arial"/>
              </a:rPr>
              <a:t> una Variable, se le está </a:t>
            </a:r>
            <a:r>
              <a:rPr b="1" i="0" lang="es-AR" sz="1800" u="none" cap="none" strike="noStrike">
                <a:solidFill>
                  <a:srgbClr val="000000"/>
                </a:solidFill>
                <a:latin typeface="Arial"/>
                <a:ea typeface="Arial"/>
                <a:cs typeface="Arial"/>
                <a:sym typeface="Arial"/>
              </a:rPr>
              <a:t>asignando contenido</a:t>
            </a:r>
            <a:r>
              <a:rPr b="0" i="0" lang="es-AR" sz="1800" u="none" cap="none" strike="noStrike">
                <a:solidFill>
                  <a:srgbClr val="000000"/>
                </a:solidFill>
                <a:latin typeface="Arial"/>
                <a:ea typeface="Arial"/>
                <a:cs typeface="Arial"/>
                <a:sym typeface="Arial"/>
              </a:rPr>
              <a:t>.</a:t>
            </a:r>
            <a:endParaRPr/>
          </a:p>
          <a:p>
            <a:pPr indent="0" lvl="0" marL="0" marR="0" rtl="0" algn="ctr">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
        <p:nvSpPr>
          <p:cNvPr id="684" name="Google Shape;684;p133"/>
          <p:cNvSpPr/>
          <p:nvPr/>
        </p:nvSpPr>
        <p:spPr>
          <a:xfrm>
            <a:off x="482602" y="483684"/>
            <a:ext cx="84243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400" u="none" cap="none" strike="noStrike">
                <a:solidFill>
                  <a:srgbClr val="4089D7"/>
                </a:solidFill>
                <a:latin typeface="Nunito"/>
                <a:ea typeface="Nunito"/>
                <a:cs typeface="Nunito"/>
                <a:sym typeface="Nunito"/>
              </a:rPr>
              <a:t> Variables</a:t>
            </a:r>
            <a:endParaRPr b="1" i="0" sz="2400" u="none" cap="none" strike="noStrike">
              <a:solidFill>
                <a:srgbClr val="4089D7"/>
              </a:solidFill>
              <a:latin typeface="Nunito"/>
              <a:ea typeface="Nunito"/>
              <a:cs typeface="Nunito"/>
              <a:sym typeface="Nuni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34"/>
          <p:cNvSpPr/>
          <p:nvPr/>
        </p:nvSpPr>
        <p:spPr>
          <a:xfrm>
            <a:off x="808568" y="1254151"/>
            <a:ext cx="7196666"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1800" u="none" cap="none" strike="noStrike">
                <a:solidFill>
                  <a:srgbClr val="000000"/>
                </a:solidFill>
                <a:latin typeface="Arial"/>
                <a:ea typeface="Arial"/>
                <a:cs typeface="Arial"/>
                <a:sym typeface="Arial"/>
              </a:rPr>
              <a:t>Características Principales</a:t>
            </a:r>
            <a:endParaRPr/>
          </a:p>
          <a:p>
            <a:pPr indent="0" lvl="0" marL="0" marR="0" rtl="0" algn="ctr">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800" u="none" cap="none" strike="noStrike">
                <a:solidFill>
                  <a:srgbClr val="000000"/>
                </a:solidFill>
                <a:latin typeface="Arial"/>
                <a:ea typeface="Arial"/>
                <a:cs typeface="Arial"/>
                <a:sym typeface="Arial"/>
              </a:rPr>
              <a:t>Una Variable es un contenedor de información rotulada (</a:t>
            </a:r>
            <a:r>
              <a:rPr b="0" i="1" lang="es-AR" sz="1800" u="none" cap="none" strike="noStrike">
                <a:solidFill>
                  <a:srgbClr val="000000"/>
                </a:solidFill>
                <a:latin typeface="Arial"/>
                <a:ea typeface="Arial"/>
                <a:cs typeface="Arial"/>
                <a:sym typeface="Arial"/>
              </a:rPr>
              <a:t>named storage for data</a:t>
            </a:r>
            <a:r>
              <a:rPr b="0" i="0" lang="es-AR" sz="1800" u="none" cap="none" strike="noStrike">
                <a:solidFill>
                  <a:srgbClr val="000000"/>
                </a:solidFill>
                <a:latin typeface="Arial"/>
                <a:ea typeface="Arial"/>
                <a:cs typeface="Arial"/>
                <a:sym typeface="Arial"/>
              </a:rPr>
              <a:t>).</a:t>
            </a:r>
            <a:endParaRPr/>
          </a:p>
          <a:p>
            <a:pPr indent="0" lvl="0" marL="0" marR="0" rtl="0" algn="ctr">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
        <p:nvSpPr>
          <p:cNvPr id="690" name="Google Shape;690;p134"/>
          <p:cNvSpPr/>
          <p:nvPr/>
        </p:nvSpPr>
        <p:spPr>
          <a:xfrm>
            <a:off x="482602" y="483684"/>
            <a:ext cx="84243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400" u="none" cap="none" strike="noStrike">
                <a:solidFill>
                  <a:srgbClr val="4089D7"/>
                </a:solidFill>
                <a:latin typeface="Nunito"/>
                <a:ea typeface="Nunito"/>
                <a:cs typeface="Nunito"/>
                <a:sym typeface="Nunito"/>
              </a:rPr>
              <a:t> Variables</a:t>
            </a:r>
            <a:endParaRPr b="1" i="0" sz="2400" u="none" cap="none" strike="noStrike">
              <a:solidFill>
                <a:srgbClr val="4089D7"/>
              </a:solidFill>
              <a:latin typeface="Nunito"/>
              <a:ea typeface="Nunito"/>
              <a:cs typeface="Nunito"/>
              <a:sym typeface="Nunito"/>
            </a:endParaRPr>
          </a:p>
        </p:txBody>
      </p:sp>
      <p:pic>
        <p:nvPicPr>
          <p:cNvPr descr="info-rotulada.jpg" id="691" name="Google Shape;691;p134"/>
          <p:cNvPicPr preferRelativeResize="0"/>
          <p:nvPr/>
        </p:nvPicPr>
        <p:blipFill rotWithShape="1">
          <a:blip r:embed="rId3">
            <a:alphaModFix/>
          </a:blip>
          <a:srcRect b="0" l="0" r="0" t="0"/>
          <a:stretch/>
        </p:blipFill>
        <p:spPr>
          <a:xfrm>
            <a:off x="3217862" y="2131314"/>
            <a:ext cx="4824941" cy="221633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35"/>
          <p:cNvSpPr/>
          <p:nvPr/>
        </p:nvSpPr>
        <p:spPr>
          <a:xfrm>
            <a:off x="927102" y="881618"/>
            <a:ext cx="7196666"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0" i="0" lang="es-AR" sz="1800" u="none" cap="none" strike="noStrike">
                <a:solidFill>
                  <a:srgbClr val="000000"/>
                </a:solidFill>
                <a:latin typeface="Arial"/>
                <a:ea typeface="Arial"/>
                <a:cs typeface="Arial"/>
                <a:sym typeface="Arial"/>
              </a:rPr>
              <a:t>Para declarar la Variable se usa la palabra reservada </a:t>
            </a:r>
            <a:r>
              <a:rPr b="1" i="0" lang="es-AR" sz="1800" u="none" cap="none" strike="noStrike">
                <a:solidFill>
                  <a:srgbClr val="8AB7E7"/>
                </a:solidFill>
                <a:latin typeface="Arial"/>
                <a:ea typeface="Arial"/>
                <a:cs typeface="Arial"/>
                <a:sym typeface="Arial"/>
              </a:rPr>
              <a:t>let</a:t>
            </a:r>
            <a:r>
              <a:rPr b="0" i="0" lang="es-AR" sz="1800" u="none" cap="none" strike="noStrike">
                <a:solidFill>
                  <a:srgbClr val="000000"/>
                </a:solidFill>
                <a:latin typeface="Arial"/>
                <a:ea typeface="Arial"/>
                <a:cs typeface="Arial"/>
                <a:sym typeface="Arial"/>
              </a:rPr>
              <a:t>.</a:t>
            </a:r>
            <a:endParaRPr b="0" i="0" sz="18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
        <p:nvSpPr>
          <p:cNvPr id="697" name="Google Shape;697;p135"/>
          <p:cNvSpPr/>
          <p:nvPr/>
        </p:nvSpPr>
        <p:spPr>
          <a:xfrm>
            <a:off x="482602" y="483684"/>
            <a:ext cx="84243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400" u="none" cap="none" strike="noStrike">
                <a:solidFill>
                  <a:srgbClr val="4089D7"/>
                </a:solidFill>
                <a:latin typeface="Nunito"/>
                <a:ea typeface="Nunito"/>
                <a:cs typeface="Nunito"/>
                <a:sym typeface="Nunito"/>
              </a:rPr>
              <a:t> Variables</a:t>
            </a:r>
            <a:endParaRPr b="1" i="0" sz="2400" u="none" cap="none" strike="noStrike">
              <a:solidFill>
                <a:srgbClr val="4089D7"/>
              </a:solidFill>
              <a:latin typeface="Nunito"/>
              <a:ea typeface="Nunito"/>
              <a:cs typeface="Nunito"/>
              <a:sym typeface="Nunito"/>
            </a:endParaRPr>
          </a:p>
        </p:txBody>
      </p:sp>
      <p:pic>
        <p:nvPicPr>
          <p:cNvPr id="698" name="Google Shape;698;p135"/>
          <p:cNvPicPr preferRelativeResize="0"/>
          <p:nvPr/>
        </p:nvPicPr>
        <p:blipFill rotWithShape="1">
          <a:blip r:embed="rId3">
            <a:alphaModFix/>
          </a:blip>
          <a:srcRect b="0" l="0" r="0" t="0"/>
          <a:stretch/>
        </p:blipFill>
        <p:spPr>
          <a:xfrm>
            <a:off x="5746485" y="1507596"/>
            <a:ext cx="3060171" cy="2355210"/>
          </a:xfrm>
          <a:prstGeom prst="rect">
            <a:avLst/>
          </a:prstGeom>
          <a:noFill/>
          <a:ln>
            <a:noFill/>
          </a:ln>
        </p:spPr>
      </p:pic>
      <p:sp>
        <p:nvSpPr>
          <p:cNvPr id="699" name="Google Shape;699;p135"/>
          <p:cNvSpPr/>
          <p:nvPr/>
        </p:nvSpPr>
        <p:spPr>
          <a:xfrm>
            <a:off x="420953" y="1977921"/>
            <a:ext cx="5325531" cy="286232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None/>
            </a:pPr>
            <a:r>
              <a:rPr b="1" i="0" lang="es-AR" sz="1800" u="none" cap="none" strike="noStrike">
                <a:solidFill>
                  <a:srgbClr val="000000"/>
                </a:solidFill>
                <a:latin typeface="Arial"/>
                <a:ea typeface="Arial"/>
                <a:cs typeface="Arial"/>
                <a:sym typeface="Arial"/>
              </a:rPr>
              <a:t>¿Qué Significa Una Palabra Reservada O </a:t>
            </a:r>
            <a:r>
              <a:rPr b="1" i="1" lang="es-AR" sz="1800" u="none" cap="none" strike="noStrike">
                <a:solidFill>
                  <a:srgbClr val="000000"/>
                </a:solidFill>
                <a:latin typeface="Arial"/>
                <a:ea typeface="Arial"/>
                <a:cs typeface="Arial"/>
                <a:sym typeface="Arial"/>
              </a:rPr>
              <a:t>Keyword</a:t>
            </a:r>
            <a:r>
              <a:rPr b="1" i="0" lang="es-AR" sz="18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s-AR" sz="1800" u="none" cap="none" strike="noStrike">
                <a:solidFill>
                  <a:srgbClr val="000000"/>
                </a:solidFill>
                <a:latin typeface="Arial"/>
                <a:ea typeface="Arial"/>
                <a:cs typeface="Arial"/>
                <a:sym typeface="Arial"/>
              </a:rPr>
              <a:t>En los lenguajes informáticos, una palabra reservada (o </a:t>
            </a:r>
            <a:r>
              <a:rPr b="0" i="1" lang="es-AR" sz="1800" u="none" cap="none" strike="noStrike">
                <a:solidFill>
                  <a:srgbClr val="000000"/>
                </a:solidFill>
                <a:latin typeface="Arial"/>
                <a:ea typeface="Arial"/>
                <a:cs typeface="Arial"/>
                <a:sym typeface="Arial"/>
              </a:rPr>
              <a:t>keyword</a:t>
            </a:r>
            <a:r>
              <a:rPr b="0" i="0" lang="es-AR" sz="1800" u="none" cap="none" strike="noStrike">
                <a:solidFill>
                  <a:srgbClr val="000000"/>
                </a:solidFill>
                <a:latin typeface="Arial"/>
                <a:ea typeface="Arial"/>
                <a:cs typeface="Arial"/>
                <a:sym typeface="Arial"/>
              </a:rPr>
              <a:t>) es una palabra que tiene un significado gramatical especial para ese lenguaje y no puede ser utilizada como un identificador de objetos en códigos del mismo, como pueden ser las Variables.</a:t>
            </a:r>
            <a:endParaRPr/>
          </a:p>
          <a:p>
            <a:pPr indent="0" lvl="0" marL="0" marR="0" rtl="0" algn="ctr">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36"/>
          <p:cNvSpPr/>
          <p:nvPr/>
        </p:nvSpPr>
        <p:spPr>
          <a:xfrm>
            <a:off x="482602" y="483684"/>
            <a:ext cx="84243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2400" u="none" cap="none" strike="noStrike">
                <a:solidFill>
                  <a:srgbClr val="4089D7"/>
                </a:solidFill>
                <a:latin typeface="Nunito"/>
                <a:ea typeface="Nunito"/>
                <a:cs typeface="Nunito"/>
                <a:sym typeface="Nunito"/>
              </a:rPr>
              <a:t> Variables</a:t>
            </a:r>
            <a:endParaRPr b="1" i="0" sz="2400" u="none" cap="none" strike="noStrike">
              <a:solidFill>
                <a:srgbClr val="4089D7"/>
              </a:solidFill>
              <a:latin typeface="Nunito"/>
              <a:ea typeface="Nunito"/>
              <a:cs typeface="Nunito"/>
              <a:sym typeface="Nunito"/>
            </a:endParaRPr>
          </a:p>
        </p:txBody>
      </p:sp>
      <p:sp>
        <p:nvSpPr>
          <p:cNvPr id="705" name="Google Shape;705;p136"/>
          <p:cNvSpPr/>
          <p:nvPr/>
        </p:nvSpPr>
        <p:spPr>
          <a:xfrm>
            <a:off x="674953" y="1224388"/>
            <a:ext cx="7486914"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rgbClr val="000000"/>
                </a:solidFill>
                <a:latin typeface="Arial"/>
                <a:ea typeface="Arial"/>
                <a:cs typeface="Arial"/>
                <a:sym typeface="Arial"/>
              </a:rPr>
              <a:t>Recapitulando, para definir una Variable, seguí este paso a paso:</a:t>
            </a:r>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s-AR" sz="1800" u="none" cap="none" strike="noStrike">
                <a:solidFill>
                  <a:srgbClr val="000000"/>
                </a:solidFill>
                <a:latin typeface="Arial"/>
                <a:ea typeface="Arial"/>
                <a:cs typeface="Arial"/>
                <a:sym typeface="Arial"/>
              </a:rPr>
              <a:t>Usá la </a:t>
            </a:r>
            <a:r>
              <a:rPr b="0" i="1" lang="es-AR" sz="1800" u="none" cap="none" strike="noStrike">
                <a:solidFill>
                  <a:srgbClr val="000000"/>
                </a:solidFill>
                <a:latin typeface="Arial"/>
                <a:ea typeface="Arial"/>
                <a:cs typeface="Arial"/>
                <a:sym typeface="Arial"/>
              </a:rPr>
              <a:t>keyword</a:t>
            </a:r>
            <a:r>
              <a:rPr b="0" i="0" lang="es-AR" sz="1800" u="none" cap="none" strike="noStrike">
                <a:solidFill>
                  <a:srgbClr val="000000"/>
                </a:solidFill>
                <a:latin typeface="Arial"/>
                <a:ea typeface="Arial"/>
                <a:cs typeface="Arial"/>
                <a:sym typeface="Arial"/>
              </a:rPr>
              <a:t> let para declarar la nueva Variable.</a:t>
            </a:r>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s-AR" sz="1800" u="none" cap="none" strike="noStrike">
                <a:solidFill>
                  <a:srgbClr val="000000"/>
                </a:solidFill>
                <a:latin typeface="Arial"/>
                <a:ea typeface="Arial"/>
                <a:cs typeface="Arial"/>
                <a:sym typeface="Arial"/>
              </a:rPr>
              <a:t>Luego, nombrala (usá </a:t>
            </a:r>
            <a:r>
              <a:rPr b="0" i="1" lang="es-AR" sz="1800" u="none" cap="none" strike="noStrike">
                <a:solidFill>
                  <a:srgbClr val="000000"/>
                </a:solidFill>
                <a:latin typeface="Arial"/>
                <a:ea typeface="Arial"/>
                <a:cs typeface="Arial"/>
                <a:sym typeface="Arial"/>
              </a:rPr>
              <a:t>camelCase</a:t>
            </a:r>
            <a:r>
              <a:rPr b="0" i="0" lang="es-AR" sz="1800" u="none" cap="none" strike="noStrike">
                <a:solidFill>
                  <a:srgbClr val="000000"/>
                </a:solidFill>
                <a:latin typeface="Arial"/>
                <a:ea typeface="Arial"/>
                <a:cs typeface="Arial"/>
                <a:sym typeface="Arial"/>
              </a:rPr>
              <a:t> y no le pongas comillas).</a:t>
            </a:r>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s-AR" sz="1800" u="none" cap="none" strike="noStrike">
                <a:solidFill>
                  <a:srgbClr val="000000"/>
                </a:solidFill>
                <a:latin typeface="Arial"/>
                <a:ea typeface="Arial"/>
                <a:cs typeface="Arial"/>
                <a:sym typeface="Arial"/>
              </a:rPr>
              <a:t>Separá la Variable de su valor usando el operador </a:t>
            </a:r>
            <a:r>
              <a:rPr b="1" i="0" lang="es-AR" sz="1800" u="none" cap="none" strike="noStrike">
                <a:solidFill>
                  <a:srgbClr val="000000"/>
                </a:solidFill>
                <a:latin typeface="Arial"/>
                <a:ea typeface="Arial"/>
                <a:cs typeface="Arial"/>
                <a:sym typeface="Arial"/>
              </a:rPr>
              <a:t>=</a:t>
            </a:r>
            <a:r>
              <a:rPr b="0" i="0" lang="es-AR" sz="1800" u="none" cap="none" strike="noStrike">
                <a:solidFill>
                  <a:srgbClr val="000000"/>
                </a:solidFill>
                <a:latin typeface="Arial"/>
                <a:ea typeface="Arial"/>
                <a:cs typeface="Arial"/>
                <a:sym typeface="Arial"/>
              </a:rPr>
              <a:t>.</a:t>
            </a:r>
            <a:endParaRPr/>
          </a:p>
          <a:p>
            <a:pPr indent="-342900" lvl="0" marL="342900" marR="0" rtl="0" algn="l">
              <a:lnSpc>
                <a:spcPct val="100000"/>
              </a:lnSpc>
              <a:spcBef>
                <a:spcPts val="0"/>
              </a:spcBef>
              <a:spcAft>
                <a:spcPts val="0"/>
              </a:spcAft>
              <a:buClr>
                <a:srgbClr val="000000"/>
              </a:buClr>
              <a:buSzPts val="1800"/>
              <a:buFont typeface="Arial"/>
              <a:buAutoNum type="arabicPeriod"/>
            </a:pPr>
            <a:r>
              <a:rPr b="0" i="0" lang="es-AR" sz="1800" u="none" cap="none" strike="noStrike">
                <a:solidFill>
                  <a:srgbClr val="000000"/>
                </a:solidFill>
                <a:latin typeface="Arial"/>
                <a:ea typeface="Arial"/>
                <a:cs typeface="Arial"/>
                <a:sym typeface="Arial"/>
              </a:rPr>
              <a:t>Finalmente, completá (o no) su valor.</a:t>
            </a:r>
            <a:endParaRPr/>
          </a:p>
          <a:p>
            <a:pPr indent="0" lvl="0" marL="0" marR="0" rtl="0" algn="ctr">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pic>
        <p:nvPicPr>
          <p:cNvPr id="706" name="Google Shape;706;p136"/>
          <p:cNvPicPr preferRelativeResize="0"/>
          <p:nvPr/>
        </p:nvPicPr>
        <p:blipFill rotWithShape="1">
          <a:blip r:embed="rId3">
            <a:alphaModFix/>
          </a:blip>
          <a:srcRect b="0" l="0" r="0" t="0"/>
          <a:stretch/>
        </p:blipFill>
        <p:spPr>
          <a:xfrm>
            <a:off x="1969030" y="2797705"/>
            <a:ext cx="5019675" cy="733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0e12c5fbcd_0_22"/>
          <p:cNvSpPr txBox="1"/>
          <p:nvPr>
            <p:ph type="ctrTitle"/>
          </p:nvPr>
        </p:nvSpPr>
        <p:spPr>
          <a:xfrm>
            <a:off x="1143000" y="1143774"/>
            <a:ext cx="6858000" cy="9249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AR"/>
              <a:t>Soporte y Comunidad:</a:t>
            </a:r>
            <a:endParaRPr/>
          </a:p>
        </p:txBody>
      </p:sp>
      <p:sp>
        <p:nvSpPr>
          <p:cNvPr id="234" name="Google Shape;234;g20e12c5fbcd_0_22"/>
          <p:cNvSpPr txBox="1"/>
          <p:nvPr>
            <p:ph idx="1" type="subTitle"/>
          </p:nvPr>
        </p:nvSpPr>
        <p:spPr>
          <a:xfrm>
            <a:off x="1143000" y="2701523"/>
            <a:ext cx="6858000" cy="1790700"/>
          </a:xfrm>
          <a:prstGeom prst="rect">
            <a:avLst/>
          </a:prstGeom>
        </p:spPr>
        <p:txBody>
          <a:bodyPr anchorCtr="0" anchor="t" bIns="34275" lIns="68575" spcFirstLastPara="1" rIns="68575" wrap="square" tIns="34275">
            <a:normAutofit fontScale="92500" lnSpcReduction="20000"/>
          </a:bodyPr>
          <a:lstStyle/>
          <a:p>
            <a:pPr indent="0" lvl="0" marL="0" rtl="0" algn="ctr">
              <a:spcBef>
                <a:spcPts val="800"/>
              </a:spcBef>
              <a:spcAft>
                <a:spcPts val="0"/>
              </a:spcAft>
              <a:buNone/>
            </a:pPr>
            <a:r>
              <a:rPr b="1" lang="es-AR" sz="1600">
                <a:solidFill>
                  <a:srgbClr val="000000"/>
                </a:solidFill>
                <a:latin typeface="Arial"/>
                <a:ea typeface="Arial"/>
                <a:cs typeface="Arial"/>
                <a:sym typeface="Arial"/>
              </a:rPr>
              <a:t>Comunidad Activa:</a:t>
            </a:r>
            <a:r>
              <a:rPr lang="es-AR" sz="1600">
                <a:solidFill>
                  <a:srgbClr val="000000"/>
                </a:solidFill>
                <a:latin typeface="Arial"/>
                <a:ea typeface="Arial"/>
                <a:cs typeface="Arial"/>
                <a:sym typeface="Arial"/>
              </a:rPr>
              <a:t> La vasta comunidad de desarrolladores de JavaScript contribuye a un ecosistema rico en recursos, incluyendo documentación, foros, y contribuciones a código abierto. Esto facilita el aprendizaje y la resolución de problemas.</a:t>
            </a:r>
            <a:endParaRPr sz="1600">
              <a:solidFill>
                <a:srgbClr val="000000"/>
              </a:solidFill>
              <a:latin typeface="Arial"/>
              <a:ea typeface="Arial"/>
              <a:cs typeface="Arial"/>
              <a:sym typeface="Arial"/>
            </a:endParaRPr>
          </a:p>
          <a:p>
            <a:pPr indent="0" lvl="0" marL="0" rtl="0" algn="ctr">
              <a:spcBef>
                <a:spcPts val="800"/>
              </a:spcBef>
              <a:spcAft>
                <a:spcPts val="0"/>
              </a:spcAft>
              <a:buNone/>
            </a:pPr>
            <a:r>
              <a:rPr b="1" lang="es-AR" sz="1600">
                <a:solidFill>
                  <a:srgbClr val="000000"/>
                </a:solidFill>
                <a:latin typeface="Arial"/>
                <a:ea typeface="Arial"/>
                <a:cs typeface="Arial"/>
                <a:sym typeface="Arial"/>
              </a:rPr>
              <a:t>Actualizaciones y Nuevas Características:</a:t>
            </a:r>
            <a:r>
              <a:rPr lang="es-AR" sz="1600">
                <a:solidFill>
                  <a:srgbClr val="000000"/>
                </a:solidFill>
                <a:latin typeface="Arial"/>
                <a:ea typeface="Arial"/>
                <a:cs typeface="Arial"/>
                <a:sym typeface="Arial"/>
              </a:rPr>
              <a:t> Gracias a la comunidad y a los comités de estándares, JavaScript recibe actualizaciones frecuentes que incorporan nuevas características y mejoras, manteniendo el lenguaje moderno y relevante.</a:t>
            </a:r>
            <a:endParaRPr sz="1600">
              <a:solidFill>
                <a:srgbClr val="000000"/>
              </a:solidFill>
              <a:latin typeface="Arial"/>
              <a:ea typeface="Arial"/>
              <a:cs typeface="Arial"/>
              <a:sym typeface="Arial"/>
            </a:endParaRPr>
          </a:p>
          <a:p>
            <a:pPr indent="0" lvl="0" marL="0" rtl="0" algn="ctr">
              <a:spcBef>
                <a:spcPts val="80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37"/>
          <p:cNvSpPr/>
          <p:nvPr/>
        </p:nvSpPr>
        <p:spPr>
          <a:xfrm>
            <a:off x="872068" y="255085"/>
            <a:ext cx="7747000"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Null Y Undefined</a:t>
            </a:r>
            <a:endParaRPr b="1" i="0" sz="4100" u="none" cap="none" strike="noStrike">
              <a:solidFill>
                <a:srgbClr val="4089D7"/>
              </a:solidFill>
              <a:latin typeface="Nunito"/>
              <a:ea typeface="Nunito"/>
              <a:cs typeface="Nunito"/>
              <a:sym typeface="Nunito"/>
            </a:endParaRPr>
          </a:p>
        </p:txBody>
      </p:sp>
      <p:sp>
        <p:nvSpPr>
          <p:cNvPr id="712" name="Google Shape;712;p137"/>
          <p:cNvSpPr/>
          <p:nvPr/>
        </p:nvSpPr>
        <p:spPr>
          <a:xfrm>
            <a:off x="674952" y="1224388"/>
            <a:ext cx="7944115"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AR" sz="1400" u="none" cap="none" strike="noStrike">
                <a:solidFill>
                  <a:srgbClr val="000000"/>
                </a:solidFill>
                <a:latin typeface="Arial"/>
                <a:ea typeface="Arial"/>
                <a:cs typeface="Arial"/>
                <a:sym typeface="Arial"/>
              </a:rPr>
              <a:t>Null</a:t>
            </a:r>
            <a:r>
              <a:rPr b="0" i="0" lang="es-AR" sz="1400" u="none" cap="none" strike="noStrike">
                <a:solidFill>
                  <a:srgbClr val="000000"/>
                </a:solidFill>
                <a:latin typeface="Arial"/>
                <a:ea typeface="Arial"/>
                <a:cs typeface="Arial"/>
                <a:sym typeface="Arial"/>
              </a:rPr>
              <a:t> y </a:t>
            </a:r>
            <a:r>
              <a:rPr b="0" i="1" lang="es-AR" sz="1400" u="none" cap="none" strike="noStrike">
                <a:solidFill>
                  <a:srgbClr val="000000"/>
                </a:solidFill>
                <a:latin typeface="Arial"/>
                <a:ea typeface="Arial"/>
                <a:cs typeface="Arial"/>
                <a:sym typeface="Arial"/>
              </a:rPr>
              <a:t>Undefined</a:t>
            </a:r>
            <a:r>
              <a:rPr b="0" i="0" lang="es-AR" sz="1400" u="none" cap="none" strike="noStrike">
                <a:solidFill>
                  <a:srgbClr val="000000"/>
                </a:solidFill>
                <a:latin typeface="Arial"/>
                <a:ea typeface="Arial"/>
                <a:cs typeface="Arial"/>
                <a:sym typeface="Arial"/>
              </a:rPr>
              <a:t> son dos valores que se pueden asignar a las Variables. Si bien ambos significan </a:t>
            </a:r>
            <a:r>
              <a:rPr b="1" i="0" lang="es-AR" sz="1400" u="none" cap="none" strike="noStrike">
                <a:solidFill>
                  <a:srgbClr val="000000"/>
                </a:solidFill>
                <a:latin typeface="Arial"/>
                <a:ea typeface="Arial"/>
                <a:cs typeface="Arial"/>
                <a:sym typeface="Arial"/>
              </a:rPr>
              <a:t>que no tienen contenido</a:t>
            </a:r>
            <a:r>
              <a:rPr b="0" i="0" lang="es-AR" sz="1400" u="none" cap="none" strike="noStrike">
                <a:solidFill>
                  <a:srgbClr val="000000"/>
                </a:solidFill>
                <a:latin typeface="Arial"/>
                <a:ea typeface="Arial"/>
                <a:cs typeface="Arial"/>
                <a:sym typeface="Arial"/>
              </a:rPr>
              <a:t>, su diferencia es conceptual.</a:t>
            </a:r>
            <a:endParaRPr/>
          </a:p>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Por ejemplo, si declaramos una Variable pero no le asignamos un valor, por defecto va estar undefined. Como dice el nombre, la Variable está sin definir, o sea, no tiene un valor </a:t>
            </a:r>
            <a:r>
              <a:rPr b="1" i="0" lang="es-AR" sz="1400" u="none" cap="none" strike="noStrike">
                <a:solidFill>
                  <a:srgbClr val="000000"/>
                </a:solidFill>
                <a:latin typeface="Arial"/>
                <a:ea typeface="Arial"/>
                <a:cs typeface="Arial"/>
                <a:sym typeface="Arial"/>
              </a:rPr>
              <a:t>por ahora</a:t>
            </a:r>
            <a:r>
              <a:rPr b="0" i="0" lang="es-AR" sz="1400" u="none" cap="none" strike="noStrike">
                <a:solidFill>
                  <a:srgbClr val="000000"/>
                </a:solidFill>
                <a:latin typeface="Arial"/>
                <a:ea typeface="Arial"/>
                <a:cs typeface="Arial"/>
                <a:sym typeface="Arial"/>
              </a:rPr>
              <a:t>.</a:t>
            </a:r>
            <a:endParaRPr/>
          </a:p>
          <a:p>
            <a:pPr indent="0" lvl="0" marL="0" marR="0" rtl="0" algn="ctr">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pic>
        <p:nvPicPr>
          <p:cNvPr id="713" name="Google Shape;713;p137"/>
          <p:cNvPicPr preferRelativeResize="0"/>
          <p:nvPr/>
        </p:nvPicPr>
        <p:blipFill rotWithShape="1">
          <a:blip r:embed="rId3">
            <a:alphaModFix/>
          </a:blip>
          <a:srcRect b="0" l="0" r="0" t="0"/>
          <a:stretch/>
        </p:blipFill>
        <p:spPr>
          <a:xfrm>
            <a:off x="5343525" y="2750888"/>
            <a:ext cx="1809750" cy="504825"/>
          </a:xfrm>
          <a:prstGeom prst="rect">
            <a:avLst/>
          </a:prstGeom>
          <a:noFill/>
          <a:ln>
            <a:noFill/>
          </a:ln>
        </p:spPr>
      </p:pic>
      <p:sp>
        <p:nvSpPr>
          <p:cNvPr id="714" name="Google Shape;714;p137"/>
          <p:cNvSpPr/>
          <p:nvPr/>
        </p:nvSpPr>
        <p:spPr>
          <a:xfrm>
            <a:off x="573352" y="3252434"/>
            <a:ext cx="794411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En cambio, en null, la Variable está explícitamente vacía. Por ejemplo, cuando un usuario se desconecta de una aplicación:</a:t>
            </a:r>
            <a:endParaRPr b="0" i="0" sz="1800" u="none" cap="none" strike="noStrike">
              <a:solidFill>
                <a:schemeClr val="dk1"/>
              </a:solidFill>
              <a:latin typeface="Nunito"/>
              <a:ea typeface="Nunito"/>
              <a:cs typeface="Nunito"/>
              <a:sym typeface="Nunito"/>
            </a:endParaRPr>
          </a:p>
        </p:txBody>
      </p:sp>
      <p:pic>
        <p:nvPicPr>
          <p:cNvPr id="715" name="Google Shape;715;p137"/>
          <p:cNvPicPr preferRelativeResize="0"/>
          <p:nvPr/>
        </p:nvPicPr>
        <p:blipFill rotWithShape="1">
          <a:blip r:embed="rId4">
            <a:alphaModFix/>
          </a:blip>
          <a:srcRect b="0" l="0" r="0" t="0"/>
          <a:stretch/>
        </p:blipFill>
        <p:spPr>
          <a:xfrm>
            <a:off x="3346450" y="3676121"/>
            <a:ext cx="4533900" cy="9239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38"/>
          <p:cNvSpPr/>
          <p:nvPr/>
        </p:nvSpPr>
        <p:spPr>
          <a:xfrm>
            <a:off x="872068" y="255085"/>
            <a:ext cx="7747000" cy="7232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AR" sz="4100" u="none" cap="none" strike="noStrike">
                <a:solidFill>
                  <a:srgbClr val="4089D7"/>
                </a:solidFill>
                <a:latin typeface="Nunito"/>
                <a:ea typeface="Nunito"/>
                <a:cs typeface="Nunito"/>
                <a:sym typeface="Nunito"/>
              </a:rPr>
              <a:t>Por Valor vs. Por Referencia</a:t>
            </a:r>
            <a:endParaRPr/>
          </a:p>
        </p:txBody>
      </p:sp>
      <p:sp>
        <p:nvSpPr>
          <p:cNvPr id="721" name="Google Shape;721;p138"/>
          <p:cNvSpPr/>
          <p:nvPr/>
        </p:nvSpPr>
        <p:spPr>
          <a:xfrm>
            <a:off x="674952" y="1224388"/>
            <a:ext cx="794411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En JavaScript, las Variables primitivas son pasadas </a:t>
            </a:r>
            <a:r>
              <a:rPr b="1" i="0" lang="es-AR" sz="1400" u="none" cap="none" strike="noStrike">
                <a:solidFill>
                  <a:srgbClr val="000000"/>
                </a:solidFill>
                <a:latin typeface="Arial"/>
                <a:ea typeface="Arial"/>
                <a:cs typeface="Arial"/>
                <a:sym typeface="Arial"/>
              </a:rPr>
              <a:t>por valor</a:t>
            </a:r>
            <a:r>
              <a:rPr b="0" i="0" lang="es-AR" sz="1400" u="none" cap="none" strike="noStrike">
                <a:solidFill>
                  <a:srgbClr val="000000"/>
                </a:solidFill>
                <a:latin typeface="Arial"/>
                <a:ea typeface="Arial"/>
                <a:cs typeface="Arial"/>
                <a:sym typeface="Arial"/>
              </a:rPr>
              <a:t>. Esto significa que, cuando le das a una Variable el valor de otra, el resultado es una </a:t>
            </a:r>
            <a:r>
              <a:rPr b="1" i="0" lang="es-AR" sz="1400" u="none" cap="none" strike="noStrike">
                <a:solidFill>
                  <a:srgbClr val="000000"/>
                </a:solidFill>
                <a:latin typeface="Arial"/>
                <a:ea typeface="Arial"/>
                <a:cs typeface="Arial"/>
                <a:sym typeface="Arial"/>
              </a:rPr>
              <a:t>copia</a:t>
            </a:r>
            <a:r>
              <a:rPr b="0" i="0" lang="es-AR" sz="1400" u="none" cap="none" strike="noStrike">
                <a:solidFill>
                  <a:srgbClr val="000000"/>
                </a:solidFill>
                <a:latin typeface="Arial"/>
                <a:ea typeface="Arial"/>
                <a:cs typeface="Arial"/>
                <a:sym typeface="Arial"/>
              </a:rPr>
              <a:t> de ese valor guardado.</a:t>
            </a:r>
            <a:endParaRPr b="0" i="0" sz="1800" u="none" cap="none" strike="noStrike">
              <a:solidFill>
                <a:schemeClr val="dk1"/>
              </a:solidFill>
              <a:latin typeface="Nunito"/>
              <a:ea typeface="Nunito"/>
              <a:cs typeface="Nunito"/>
              <a:sym typeface="Nunito"/>
            </a:endParaRPr>
          </a:p>
        </p:txBody>
      </p:sp>
      <p:sp>
        <p:nvSpPr>
          <p:cNvPr id="722" name="Google Shape;722;p138"/>
          <p:cNvSpPr/>
          <p:nvPr/>
        </p:nvSpPr>
        <p:spPr>
          <a:xfrm>
            <a:off x="471752" y="2827378"/>
            <a:ext cx="794411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400" u="none" cap="none" strike="noStrike">
                <a:solidFill>
                  <a:srgbClr val="000000"/>
                </a:solidFill>
                <a:latin typeface="Arial"/>
                <a:ea typeface="Arial"/>
                <a:cs typeface="Arial"/>
                <a:sym typeface="Arial"/>
              </a:rPr>
              <a:t>Sin embargo, como dichas Variables no mantienen una conexión entre ellas, si cambiara el valor guardado en primer lugar, la otra no se actualizará y mantendrá el primer valor copiado.</a:t>
            </a:r>
            <a:endParaRPr b="0" i="0" sz="1800" u="none" cap="none" strike="noStrike">
              <a:solidFill>
                <a:schemeClr val="dk1"/>
              </a:solidFill>
              <a:latin typeface="Nunito"/>
              <a:ea typeface="Nunito"/>
              <a:cs typeface="Nunito"/>
              <a:sym typeface="Nunito"/>
            </a:endParaRPr>
          </a:p>
        </p:txBody>
      </p:sp>
      <p:pic>
        <p:nvPicPr>
          <p:cNvPr id="723" name="Google Shape;723;p138"/>
          <p:cNvPicPr preferRelativeResize="0"/>
          <p:nvPr/>
        </p:nvPicPr>
        <p:blipFill rotWithShape="1">
          <a:blip r:embed="rId3">
            <a:alphaModFix/>
          </a:blip>
          <a:srcRect b="0" l="0" r="0" t="0"/>
          <a:stretch/>
        </p:blipFill>
        <p:spPr>
          <a:xfrm>
            <a:off x="2316692" y="1747608"/>
            <a:ext cx="3779308" cy="1061603"/>
          </a:xfrm>
          <a:prstGeom prst="rect">
            <a:avLst/>
          </a:prstGeom>
          <a:noFill/>
          <a:ln>
            <a:noFill/>
          </a:ln>
        </p:spPr>
      </p:pic>
      <p:pic>
        <p:nvPicPr>
          <p:cNvPr id="724" name="Google Shape;724;p138"/>
          <p:cNvPicPr preferRelativeResize="0"/>
          <p:nvPr/>
        </p:nvPicPr>
        <p:blipFill rotWithShape="1">
          <a:blip r:embed="rId4">
            <a:alphaModFix/>
          </a:blip>
          <a:srcRect b="0" l="0" r="0" t="0"/>
          <a:stretch/>
        </p:blipFill>
        <p:spPr>
          <a:xfrm>
            <a:off x="1332904" y="3350598"/>
            <a:ext cx="5746883" cy="131453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39"/>
          <p:cNvSpPr txBox="1"/>
          <p:nvPr>
            <p:ph type="ctrTitle"/>
          </p:nvPr>
        </p:nvSpPr>
        <p:spPr>
          <a:xfrm>
            <a:off x="1093573" y="141555"/>
            <a:ext cx="6858000" cy="138244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AR"/>
              <a:t>Built-in Methods</a:t>
            </a:r>
            <a:br>
              <a:rPr b="0" lang="es-AR"/>
            </a:br>
            <a:endParaRPr/>
          </a:p>
        </p:txBody>
      </p:sp>
      <p:sp>
        <p:nvSpPr>
          <p:cNvPr id="730" name="Google Shape;730;p139"/>
          <p:cNvSpPr txBox="1"/>
          <p:nvPr>
            <p:ph idx="1" type="subTitle"/>
          </p:nvPr>
        </p:nvSpPr>
        <p:spPr>
          <a:xfrm>
            <a:off x="1168400" y="1073665"/>
            <a:ext cx="6858000" cy="211826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Los </a:t>
            </a:r>
            <a:r>
              <a:rPr i="1" lang="es-AR"/>
              <a:t>Built-in Methods</a:t>
            </a:r>
            <a:r>
              <a:rPr lang="es-AR"/>
              <a:t> son </a:t>
            </a:r>
            <a:r>
              <a:rPr b="1" lang="es-AR"/>
              <a:t>Funciones</a:t>
            </a:r>
            <a:r>
              <a:rPr lang="es-AR"/>
              <a:t> pre-armadas de JavaScript para que usemos en nuestros programas.</a:t>
            </a:r>
            <a:endParaRPr/>
          </a:p>
        </p:txBody>
      </p:sp>
      <p:sp>
        <p:nvSpPr>
          <p:cNvPr id="731" name="Google Shape;731;p139"/>
          <p:cNvSpPr txBox="1"/>
          <p:nvPr/>
        </p:nvSpPr>
        <p:spPr>
          <a:xfrm>
            <a:off x="313267" y="2123531"/>
            <a:ext cx="3276600" cy="2118268"/>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marR="0" rtl="0" algn="l">
              <a:lnSpc>
                <a:spcPct val="90000"/>
              </a:lnSpc>
              <a:spcBef>
                <a:spcPts val="800"/>
              </a:spcBef>
              <a:spcAft>
                <a:spcPts val="0"/>
              </a:spcAft>
              <a:buClr>
                <a:schemeClr val="dk1"/>
              </a:buClr>
              <a:buSzPct val="108108"/>
              <a:buFont typeface="Arial"/>
              <a:buNone/>
            </a:pPr>
            <a:r>
              <a:rPr b="1" i="0" lang="es-AR" sz="1800" u="none" cap="none" strike="noStrike">
                <a:solidFill>
                  <a:schemeClr val="dk1"/>
                </a:solidFill>
                <a:latin typeface="Nunito"/>
                <a:ea typeface="Nunito"/>
                <a:cs typeface="Nunito"/>
                <a:sym typeface="Nunito"/>
              </a:rPr>
              <a:t>       Alert:</a:t>
            </a:r>
            <a:r>
              <a:rPr b="0" i="0" lang="es-AR" sz="1800" u="none" cap="none" strike="noStrike">
                <a:solidFill>
                  <a:schemeClr val="dk1"/>
                </a:solidFill>
                <a:latin typeface="Nunito"/>
                <a:ea typeface="Nunito"/>
                <a:cs typeface="Nunito"/>
                <a:sym typeface="Nunito"/>
              </a:rPr>
              <a:t> el alert es una Función que muestra un mensaje al usuario. Antes de hacerlo, evalúa lo que está adentro (por ejemplo, si es una operación matemática, si es un </a:t>
            </a:r>
            <a:r>
              <a:rPr b="0" i="1" lang="es-AR" sz="1800" u="none" cap="none" strike="noStrike">
                <a:solidFill>
                  <a:schemeClr val="dk1"/>
                </a:solidFill>
                <a:latin typeface="Nunito"/>
                <a:ea typeface="Nunito"/>
                <a:cs typeface="Nunito"/>
                <a:sym typeface="Nunito"/>
              </a:rPr>
              <a:t>String</a:t>
            </a:r>
            <a:r>
              <a:rPr b="0" i="0" lang="es-AR" sz="1800" u="none" cap="none" strike="noStrike">
                <a:solidFill>
                  <a:schemeClr val="dk1"/>
                </a:solidFill>
                <a:latin typeface="Nunito"/>
                <a:ea typeface="Nunito"/>
                <a:cs typeface="Nunito"/>
                <a:sym typeface="Nunito"/>
              </a:rPr>
              <a:t> o si tiene que combinar una Variable con algún otro dato).</a:t>
            </a:r>
            <a:endParaRPr/>
          </a:p>
        </p:txBody>
      </p:sp>
      <p:pic>
        <p:nvPicPr>
          <p:cNvPr id="732" name="Google Shape;732;p139"/>
          <p:cNvPicPr preferRelativeResize="0"/>
          <p:nvPr/>
        </p:nvPicPr>
        <p:blipFill rotWithShape="1">
          <a:blip r:embed="rId3">
            <a:alphaModFix/>
          </a:blip>
          <a:srcRect b="0" l="0" r="0" t="0"/>
          <a:stretch/>
        </p:blipFill>
        <p:spPr>
          <a:xfrm>
            <a:off x="4230157" y="2215700"/>
            <a:ext cx="4363509" cy="177315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40"/>
          <p:cNvSpPr txBox="1"/>
          <p:nvPr>
            <p:ph type="ctrTitle"/>
          </p:nvPr>
        </p:nvSpPr>
        <p:spPr>
          <a:xfrm>
            <a:off x="1093573" y="141555"/>
            <a:ext cx="6858000" cy="138244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AR"/>
              <a:t>Built-in Methods</a:t>
            </a:r>
            <a:br>
              <a:rPr b="0" lang="es-AR"/>
            </a:br>
            <a:endParaRPr/>
          </a:p>
        </p:txBody>
      </p:sp>
      <p:sp>
        <p:nvSpPr>
          <p:cNvPr id="738" name="Google Shape;738;p140"/>
          <p:cNvSpPr txBox="1"/>
          <p:nvPr>
            <p:ph idx="1" type="subTitle"/>
          </p:nvPr>
        </p:nvSpPr>
        <p:spPr>
          <a:xfrm>
            <a:off x="1168400" y="1073665"/>
            <a:ext cx="6858000" cy="211826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Los </a:t>
            </a:r>
            <a:r>
              <a:rPr i="1" lang="es-AR"/>
              <a:t>Built-in Methods</a:t>
            </a:r>
            <a:r>
              <a:rPr lang="es-AR"/>
              <a:t> son </a:t>
            </a:r>
            <a:r>
              <a:rPr b="1" lang="es-AR"/>
              <a:t>Funciones</a:t>
            </a:r>
            <a:r>
              <a:rPr lang="es-AR"/>
              <a:t> pre-armadas de JavaScript para que usemos en nuestros programas.</a:t>
            </a:r>
            <a:endParaRPr/>
          </a:p>
        </p:txBody>
      </p:sp>
      <p:sp>
        <p:nvSpPr>
          <p:cNvPr id="739" name="Google Shape;739;p140"/>
          <p:cNvSpPr txBox="1"/>
          <p:nvPr/>
        </p:nvSpPr>
        <p:spPr>
          <a:xfrm>
            <a:off x="313267" y="2123531"/>
            <a:ext cx="3276600" cy="2118268"/>
          </a:xfrm>
          <a:prstGeom prst="rect">
            <a:avLst/>
          </a:prstGeom>
          <a:noFill/>
          <a:ln>
            <a:noFill/>
          </a:ln>
        </p:spPr>
        <p:txBody>
          <a:bodyPr anchorCtr="0" anchor="t" bIns="34275" lIns="68575" spcFirstLastPara="1" rIns="68575" wrap="square" tIns="34275">
            <a:normAutofit lnSpcReduction="10000"/>
          </a:bodyPr>
          <a:lstStyle/>
          <a:p>
            <a:pPr indent="-361950" lvl="0" marL="457200" marR="0" rtl="0" algn="l">
              <a:lnSpc>
                <a:spcPct val="90000"/>
              </a:lnSpc>
              <a:spcBef>
                <a:spcPts val="800"/>
              </a:spcBef>
              <a:spcAft>
                <a:spcPts val="0"/>
              </a:spcAft>
              <a:buClr>
                <a:schemeClr val="dk1"/>
              </a:buClr>
              <a:buSzPts val="1800"/>
              <a:buFont typeface="Arial"/>
              <a:buNone/>
            </a:pPr>
            <a:r>
              <a:rPr b="1" i="0" lang="es-AR" sz="1800" u="none" cap="none" strike="noStrike">
                <a:solidFill>
                  <a:schemeClr val="dk1"/>
                </a:solidFill>
                <a:latin typeface="Nunito"/>
                <a:ea typeface="Nunito"/>
                <a:cs typeface="Nunito"/>
                <a:sym typeface="Nunito"/>
              </a:rPr>
              <a:t>Console.log:</a:t>
            </a:r>
            <a:r>
              <a:rPr b="0" i="0" lang="es-AR" sz="1800" u="none" cap="none" strike="noStrike">
                <a:solidFill>
                  <a:schemeClr val="dk1"/>
                </a:solidFill>
                <a:latin typeface="Nunito"/>
                <a:ea typeface="Nunito"/>
                <a:cs typeface="Nunito"/>
                <a:sym typeface="Nunito"/>
              </a:rPr>
              <a:t> es una Función que imprime un mensaje en la consola. Si bien es una forma sencilla de evaluar código, su verdadera utilidad se encuentra al incorporarlo desde un archivo</a:t>
            </a:r>
            <a:endParaRPr/>
          </a:p>
        </p:txBody>
      </p:sp>
      <p:pic>
        <p:nvPicPr>
          <p:cNvPr id="740" name="Google Shape;740;p140"/>
          <p:cNvPicPr preferRelativeResize="0"/>
          <p:nvPr/>
        </p:nvPicPr>
        <p:blipFill rotWithShape="1">
          <a:blip r:embed="rId3">
            <a:alphaModFix/>
          </a:blip>
          <a:srcRect b="0" l="0" r="0" t="0"/>
          <a:stretch/>
        </p:blipFill>
        <p:spPr>
          <a:xfrm>
            <a:off x="3764491" y="2301601"/>
            <a:ext cx="4933950" cy="17621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41"/>
          <p:cNvSpPr txBox="1"/>
          <p:nvPr>
            <p:ph type="ctrTitle"/>
          </p:nvPr>
        </p:nvSpPr>
        <p:spPr>
          <a:xfrm>
            <a:off x="1093573" y="141555"/>
            <a:ext cx="6858000" cy="138244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AR"/>
              <a:t>Built-in Methods</a:t>
            </a:r>
            <a:br>
              <a:rPr b="0" lang="es-AR"/>
            </a:br>
            <a:endParaRPr/>
          </a:p>
        </p:txBody>
      </p:sp>
      <p:sp>
        <p:nvSpPr>
          <p:cNvPr id="746" name="Google Shape;746;p141"/>
          <p:cNvSpPr txBox="1"/>
          <p:nvPr>
            <p:ph idx="1" type="subTitle"/>
          </p:nvPr>
        </p:nvSpPr>
        <p:spPr>
          <a:xfrm>
            <a:off x="1168400" y="1073665"/>
            <a:ext cx="6858000" cy="211826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Los </a:t>
            </a:r>
            <a:r>
              <a:rPr i="1" lang="es-AR"/>
              <a:t>Built-in Methods</a:t>
            </a:r>
            <a:r>
              <a:rPr lang="es-AR"/>
              <a:t> son </a:t>
            </a:r>
            <a:r>
              <a:rPr b="1" lang="es-AR"/>
              <a:t>Funciones</a:t>
            </a:r>
            <a:r>
              <a:rPr lang="es-AR"/>
              <a:t> pre-armadas de JavaScript para que usemos en nuestros programas.</a:t>
            </a:r>
            <a:endParaRPr/>
          </a:p>
        </p:txBody>
      </p:sp>
      <p:sp>
        <p:nvSpPr>
          <p:cNvPr id="747" name="Google Shape;747;p141"/>
          <p:cNvSpPr txBox="1"/>
          <p:nvPr/>
        </p:nvSpPr>
        <p:spPr>
          <a:xfrm>
            <a:off x="313267" y="2123531"/>
            <a:ext cx="3276600" cy="2118268"/>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marR="0" rtl="0" algn="l">
              <a:lnSpc>
                <a:spcPct val="90000"/>
              </a:lnSpc>
              <a:spcBef>
                <a:spcPts val="800"/>
              </a:spcBef>
              <a:spcAft>
                <a:spcPts val="0"/>
              </a:spcAft>
              <a:buClr>
                <a:schemeClr val="dk1"/>
              </a:buClr>
              <a:buSzPct val="117647"/>
              <a:buFont typeface="Arial"/>
              <a:buNone/>
            </a:pPr>
            <a:r>
              <a:rPr b="1" i="0" lang="es-AR" sz="1800" u="none" cap="none" strike="noStrike">
                <a:solidFill>
                  <a:schemeClr val="dk1"/>
                </a:solidFill>
                <a:latin typeface="Nunito"/>
                <a:ea typeface="Nunito"/>
                <a:cs typeface="Nunito"/>
                <a:sym typeface="Nunito"/>
              </a:rPr>
              <a:t>Prompt:</a:t>
            </a:r>
            <a:r>
              <a:rPr b="0" i="0" lang="es-AR" sz="1800" u="none" cap="none" strike="noStrike">
                <a:solidFill>
                  <a:schemeClr val="dk1"/>
                </a:solidFill>
                <a:latin typeface="Nunito"/>
                <a:ea typeface="Nunito"/>
                <a:cs typeface="Nunito"/>
                <a:sym typeface="Nunito"/>
              </a:rPr>
              <a:t> Es una Función que nos devuelve un valor que le pregunta previamente al usuario. Es especialmente útil para tomar un </a:t>
            </a:r>
            <a:r>
              <a:rPr b="0" i="1" lang="es-AR" sz="1800" u="none" cap="none" strike="noStrike">
                <a:solidFill>
                  <a:schemeClr val="dk1"/>
                </a:solidFill>
                <a:latin typeface="Nunito"/>
                <a:ea typeface="Nunito"/>
                <a:cs typeface="Nunito"/>
                <a:sym typeface="Nunito"/>
              </a:rPr>
              <a:t>input</a:t>
            </a:r>
            <a:r>
              <a:rPr b="0" i="0" lang="es-AR" sz="1800" u="none" cap="none" strike="noStrike">
                <a:solidFill>
                  <a:schemeClr val="dk1"/>
                </a:solidFill>
                <a:latin typeface="Nunito"/>
                <a:ea typeface="Nunito"/>
                <a:cs typeface="Nunito"/>
                <a:sym typeface="Nunito"/>
              </a:rPr>
              <a:t>, combinarlo con una Variable y manipular ese valor. Podés guardarlo, mostrarlo, recuperarlo o combinarlo con otras Variables.</a:t>
            </a:r>
            <a:endParaRPr/>
          </a:p>
        </p:txBody>
      </p:sp>
      <p:pic>
        <p:nvPicPr>
          <p:cNvPr id="748" name="Google Shape;748;p141"/>
          <p:cNvPicPr preferRelativeResize="0"/>
          <p:nvPr/>
        </p:nvPicPr>
        <p:blipFill rotWithShape="1">
          <a:blip r:embed="rId3">
            <a:alphaModFix/>
          </a:blip>
          <a:srcRect b="0" l="0" r="0" t="0"/>
          <a:stretch/>
        </p:blipFill>
        <p:spPr>
          <a:xfrm>
            <a:off x="3660247" y="2322429"/>
            <a:ext cx="4823354" cy="128409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42"/>
          <p:cNvSpPr txBox="1"/>
          <p:nvPr>
            <p:ph type="ctrTitle"/>
          </p:nvPr>
        </p:nvSpPr>
        <p:spPr>
          <a:xfrm>
            <a:off x="1093573" y="141555"/>
            <a:ext cx="6858000" cy="138244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i="1" lang="es-AR"/>
              <a:t>Built-in Methods</a:t>
            </a:r>
            <a:br>
              <a:rPr b="0" lang="es-AR"/>
            </a:br>
            <a:endParaRPr/>
          </a:p>
        </p:txBody>
      </p:sp>
      <p:sp>
        <p:nvSpPr>
          <p:cNvPr id="754" name="Google Shape;754;p142"/>
          <p:cNvSpPr txBox="1"/>
          <p:nvPr>
            <p:ph idx="1" type="subTitle"/>
          </p:nvPr>
        </p:nvSpPr>
        <p:spPr>
          <a:xfrm>
            <a:off x="1168400" y="1073665"/>
            <a:ext cx="6858000" cy="2118268"/>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AR"/>
              <a:t>Los </a:t>
            </a:r>
            <a:r>
              <a:rPr i="1" lang="es-AR"/>
              <a:t>Built-in Methods</a:t>
            </a:r>
            <a:r>
              <a:rPr lang="es-AR"/>
              <a:t> son </a:t>
            </a:r>
            <a:r>
              <a:rPr b="1" lang="es-AR"/>
              <a:t>Funciones</a:t>
            </a:r>
            <a:r>
              <a:rPr lang="es-AR"/>
              <a:t> pre-armadas de JavaScript para que usemos en nuestros programas.</a:t>
            </a:r>
            <a:endParaRPr/>
          </a:p>
        </p:txBody>
      </p:sp>
      <p:sp>
        <p:nvSpPr>
          <p:cNvPr id="755" name="Google Shape;755;p142"/>
          <p:cNvSpPr txBox="1"/>
          <p:nvPr/>
        </p:nvSpPr>
        <p:spPr>
          <a:xfrm>
            <a:off x="313267" y="2123531"/>
            <a:ext cx="3276600" cy="2118268"/>
          </a:xfrm>
          <a:prstGeom prst="rect">
            <a:avLst/>
          </a:prstGeom>
          <a:noFill/>
          <a:ln>
            <a:noFill/>
          </a:ln>
        </p:spPr>
        <p:txBody>
          <a:bodyPr anchorCtr="0" anchor="t" bIns="34275" lIns="68575" spcFirstLastPara="1" rIns="68575" wrap="square" tIns="34275">
            <a:normAutofit fontScale="85000" lnSpcReduction="10000"/>
          </a:bodyPr>
          <a:lstStyle/>
          <a:p>
            <a:pPr indent="-361950" lvl="0" marL="457200" marR="0" rtl="0" algn="l">
              <a:lnSpc>
                <a:spcPct val="90000"/>
              </a:lnSpc>
              <a:spcBef>
                <a:spcPts val="800"/>
              </a:spcBef>
              <a:spcAft>
                <a:spcPts val="0"/>
              </a:spcAft>
              <a:buClr>
                <a:schemeClr val="dk1"/>
              </a:buClr>
              <a:buSzPct val="117647"/>
              <a:buFont typeface="Arial"/>
              <a:buNone/>
            </a:pPr>
            <a:r>
              <a:rPr b="1" i="0" lang="es-AR" sz="1800" u="none" cap="none" strike="noStrike">
                <a:solidFill>
                  <a:schemeClr val="dk1"/>
                </a:solidFill>
                <a:latin typeface="Nunito"/>
                <a:ea typeface="Nunito"/>
                <a:cs typeface="Nunito"/>
                <a:sym typeface="Nunito"/>
              </a:rPr>
              <a:t>Prompt:</a:t>
            </a:r>
            <a:r>
              <a:rPr b="0" i="0" lang="es-AR" sz="1800" u="none" cap="none" strike="noStrike">
                <a:solidFill>
                  <a:schemeClr val="dk1"/>
                </a:solidFill>
                <a:latin typeface="Nunito"/>
                <a:ea typeface="Nunito"/>
                <a:cs typeface="Nunito"/>
                <a:sym typeface="Nunito"/>
              </a:rPr>
              <a:t> Es una Función que nos devuelve un valor que le pregunta previamente al usuario. Es especialmente útil para tomar un </a:t>
            </a:r>
            <a:r>
              <a:rPr b="0" i="1" lang="es-AR" sz="1800" u="none" cap="none" strike="noStrike">
                <a:solidFill>
                  <a:schemeClr val="dk1"/>
                </a:solidFill>
                <a:latin typeface="Nunito"/>
                <a:ea typeface="Nunito"/>
                <a:cs typeface="Nunito"/>
                <a:sym typeface="Nunito"/>
              </a:rPr>
              <a:t>input</a:t>
            </a:r>
            <a:r>
              <a:rPr b="0" i="0" lang="es-AR" sz="1800" u="none" cap="none" strike="noStrike">
                <a:solidFill>
                  <a:schemeClr val="dk1"/>
                </a:solidFill>
                <a:latin typeface="Nunito"/>
                <a:ea typeface="Nunito"/>
                <a:cs typeface="Nunito"/>
                <a:sym typeface="Nunito"/>
              </a:rPr>
              <a:t>, combinarlo con una Variable y manipular ese valor. Podés guardarlo, mostrarlo, recuperarlo o combinarlo con otras Variables.</a:t>
            </a:r>
            <a:endParaRPr/>
          </a:p>
        </p:txBody>
      </p:sp>
      <p:pic>
        <p:nvPicPr>
          <p:cNvPr id="756" name="Google Shape;756;p142"/>
          <p:cNvPicPr preferRelativeResize="0"/>
          <p:nvPr/>
        </p:nvPicPr>
        <p:blipFill rotWithShape="1">
          <a:blip r:embed="rId3">
            <a:alphaModFix/>
          </a:blip>
          <a:srcRect b="0" l="0" r="0" t="0"/>
          <a:stretch/>
        </p:blipFill>
        <p:spPr>
          <a:xfrm>
            <a:off x="3660247" y="2322429"/>
            <a:ext cx="4823354" cy="128409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AR"/>
              <a:t>Muchas gracias.</a:t>
            </a:r>
            <a:br>
              <a:rPr b="0" lang="es-AR"/>
            </a:b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9"/>
          <p:cNvSpPr txBox="1"/>
          <p:nvPr>
            <p:ph type="ctrTitle"/>
          </p:nvPr>
        </p:nvSpPr>
        <p:spPr>
          <a:xfrm>
            <a:off x="289600" y="167945"/>
            <a:ext cx="6392100" cy="5649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SzPct val="132352"/>
              <a:buNone/>
            </a:pPr>
            <a:r>
              <a:rPr lang="es-AR" sz="3400"/>
              <a:t>Instituciones que nos acompañan</a:t>
            </a:r>
            <a:endParaRPr sz="2800"/>
          </a:p>
        </p:txBody>
      </p:sp>
      <p:pic>
        <p:nvPicPr>
          <p:cNvPr id="767" name="Google Shape;767;p79"/>
          <p:cNvPicPr preferRelativeResize="0"/>
          <p:nvPr/>
        </p:nvPicPr>
        <p:blipFill rotWithShape="1">
          <a:blip r:embed="rId3">
            <a:alphaModFix/>
          </a:blip>
          <a:srcRect b="0" l="0" r="0" t="0"/>
          <a:stretch/>
        </p:blipFill>
        <p:spPr>
          <a:xfrm>
            <a:off x="6732975" y="167950"/>
            <a:ext cx="734250" cy="734250"/>
          </a:xfrm>
          <a:prstGeom prst="rect">
            <a:avLst/>
          </a:prstGeom>
          <a:noFill/>
          <a:ln>
            <a:noFill/>
          </a:ln>
        </p:spPr>
      </p:pic>
      <p:pic>
        <p:nvPicPr>
          <p:cNvPr id="768" name="Google Shape;768;p79"/>
          <p:cNvPicPr preferRelativeResize="0"/>
          <p:nvPr/>
        </p:nvPicPr>
        <p:blipFill rotWithShape="1">
          <a:blip r:embed="rId4">
            <a:alphaModFix/>
          </a:blip>
          <a:srcRect b="0" l="0" r="0" t="0"/>
          <a:stretch/>
        </p:blipFill>
        <p:spPr>
          <a:xfrm>
            <a:off x="5091650" y="2384938"/>
            <a:ext cx="3290599" cy="521550"/>
          </a:xfrm>
          <a:prstGeom prst="rect">
            <a:avLst/>
          </a:prstGeom>
          <a:noFill/>
          <a:ln>
            <a:noFill/>
          </a:ln>
        </p:spPr>
      </p:pic>
      <p:pic>
        <p:nvPicPr>
          <p:cNvPr id="769" name="Google Shape;769;p79"/>
          <p:cNvPicPr preferRelativeResize="0"/>
          <p:nvPr/>
        </p:nvPicPr>
        <p:blipFill rotWithShape="1">
          <a:blip r:embed="rId5">
            <a:alphaModFix/>
          </a:blip>
          <a:srcRect b="0" l="0" r="0" t="0"/>
          <a:stretch/>
        </p:blipFill>
        <p:spPr>
          <a:xfrm>
            <a:off x="1109802" y="2395013"/>
            <a:ext cx="2656263" cy="602675"/>
          </a:xfrm>
          <a:prstGeom prst="rect">
            <a:avLst/>
          </a:prstGeom>
          <a:noFill/>
          <a:ln>
            <a:noFill/>
          </a:ln>
        </p:spPr>
      </p:pic>
      <p:pic>
        <p:nvPicPr>
          <p:cNvPr id="770" name="Google Shape;770;p79"/>
          <p:cNvPicPr preferRelativeResize="0"/>
          <p:nvPr/>
        </p:nvPicPr>
        <p:blipFill rotWithShape="1">
          <a:blip r:embed="rId6">
            <a:alphaModFix/>
          </a:blip>
          <a:srcRect b="0" l="0" r="0" t="0"/>
          <a:stretch/>
        </p:blipFill>
        <p:spPr>
          <a:xfrm>
            <a:off x="5841451" y="1220636"/>
            <a:ext cx="1791000" cy="767575"/>
          </a:xfrm>
          <a:prstGeom prst="rect">
            <a:avLst/>
          </a:prstGeom>
          <a:noFill/>
          <a:ln>
            <a:noFill/>
          </a:ln>
        </p:spPr>
      </p:pic>
      <p:pic>
        <p:nvPicPr>
          <p:cNvPr id="771" name="Google Shape;771;p79"/>
          <p:cNvPicPr preferRelativeResize="0"/>
          <p:nvPr/>
        </p:nvPicPr>
        <p:blipFill rotWithShape="1">
          <a:blip r:embed="rId7">
            <a:alphaModFix/>
          </a:blip>
          <a:srcRect b="0" l="0" r="0" t="0"/>
          <a:stretch/>
        </p:blipFill>
        <p:spPr>
          <a:xfrm>
            <a:off x="1109798" y="1298126"/>
            <a:ext cx="3007216" cy="521550"/>
          </a:xfrm>
          <a:prstGeom prst="rect">
            <a:avLst/>
          </a:prstGeom>
          <a:noFill/>
          <a:ln>
            <a:noFill/>
          </a:ln>
        </p:spPr>
      </p:pic>
      <p:pic>
        <p:nvPicPr>
          <p:cNvPr id="772" name="Google Shape;772;p79"/>
          <p:cNvPicPr preferRelativeResize="0"/>
          <p:nvPr/>
        </p:nvPicPr>
        <p:blipFill rotWithShape="1">
          <a:blip r:embed="rId8">
            <a:alphaModFix/>
          </a:blip>
          <a:srcRect b="0" l="0" r="0" t="0"/>
          <a:stretch/>
        </p:blipFill>
        <p:spPr>
          <a:xfrm>
            <a:off x="6202836" y="3325350"/>
            <a:ext cx="1068250" cy="1068250"/>
          </a:xfrm>
          <a:prstGeom prst="rect">
            <a:avLst/>
          </a:prstGeom>
          <a:noFill/>
          <a:ln>
            <a:noFill/>
          </a:ln>
        </p:spPr>
      </p:pic>
      <p:pic>
        <p:nvPicPr>
          <p:cNvPr id="773" name="Google Shape;773;p79"/>
          <p:cNvPicPr preferRelativeResize="0"/>
          <p:nvPr/>
        </p:nvPicPr>
        <p:blipFill rotWithShape="1">
          <a:blip r:embed="rId9">
            <a:alphaModFix/>
          </a:blip>
          <a:srcRect b="0" l="0" r="0" t="0"/>
          <a:stretch/>
        </p:blipFill>
        <p:spPr>
          <a:xfrm>
            <a:off x="1520125" y="3526625"/>
            <a:ext cx="1835625" cy="7342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0"/>
          <p:cNvSpPr txBox="1"/>
          <p:nvPr>
            <p:ph type="title"/>
          </p:nvPr>
        </p:nvSpPr>
        <p:spPr>
          <a:xfrm>
            <a:off x="2685278" y="1307525"/>
            <a:ext cx="3930000" cy="579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2100"/>
              <a:buFont typeface="Nunito"/>
              <a:buNone/>
            </a:pPr>
            <a:r>
              <a:rPr lang="es-AR" sz="3100">
                <a:highlight>
                  <a:schemeClr val="accent5"/>
                </a:highlight>
              </a:rPr>
              <a:t>Nuestras Redes </a:t>
            </a:r>
            <a:endParaRPr sz="3100">
              <a:highlight>
                <a:schemeClr val="accent5"/>
              </a:highlight>
            </a:endParaRPr>
          </a:p>
        </p:txBody>
      </p:sp>
      <p:pic>
        <p:nvPicPr>
          <p:cNvPr id="779" name="Google Shape;779;p80"/>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780" name="Google Shape;780;p80"/>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781" name="Google Shape;781;p80"/>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782" name="Google Shape;782;p80"/>
          <p:cNvSpPr/>
          <p:nvPr/>
        </p:nvSpPr>
        <p:spPr>
          <a:xfrm>
            <a:off x="2528713" y="2052776"/>
            <a:ext cx="4038900" cy="1783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5"/>
              </a:rPr>
              <a:t>www.generaciont.org</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6"/>
              </a:rPr>
              <a:t>www.streambe.com</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7"/>
              </a:rPr>
              <a:t>www.instagram.com/generaciont_ar</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sng" cap="none" strike="noStrike">
                <a:solidFill>
                  <a:schemeClr val="hlink"/>
                </a:solidFill>
                <a:latin typeface="Nunito"/>
                <a:ea typeface="Nunito"/>
                <a:cs typeface="Nunito"/>
                <a:sym typeface="Nunito"/>
                <a:hlinkClick r:id="rId8"/>
              </a:rPr>
              <a:t>www.tiktok.com/@generaciont</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none" cap="none" strike="noStrike">
                <a:solidFill>
                  <a:srgbClr val="4089D7"/>
                </a:solidFill>
                <a:latin typeface="Nunito"/>
                <a:ea typeface="Nunito"/>
                <a:cs typeface="Nunito"/>
                <a:sym typeface="Nunito"/>
              </a:rPr>
              <a:t>generaciont@generaciont.org</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AR" sz="1500" u="none" cap="none" strike="noStrike">
                <a:solidFill>
                  <a:srgbClr val="4089D7"/>
                </a:solidFill>
                <a:latin typeface="Nunito"/>
                <a:ea typeface="Nunito"/>
                <a:cs typeface="Nunito"/>
                <a:sym typeface="Nunito"/>
              </a:rPr>
              <a:t>Cel: </a:t>
            </a:r>
            <a:r>
              <a:rPr b="0" i="0" lang="es-AR" sz="1500" u="sng" cap="none" strike="noStrike">
                <a:solidFill>
                  <a:schemeClr val="hlink"/>
                </a:solidFill>
                <a:latin typeface="Nunito"/>
                <a:ea typeface="Nunito"/>
                <a:cs typeface="Nunito"/>
                <a:sym typeface="Nunito"/>
                <a:hlinkClick r:id="rId9"/>
              </a:rPr>
              <a:t>11 61331747</a:t>
            </a:r>
            <a:endParaRPr b="0" i="0" sz="1500" u="none" cap="none" strike="noStrike">
              <a:solidFill>
                <a:srgbClr val="4089D7"/>
              </a:solidFill>
              <a:latin typeface="Nunito"/>
              <a:ea typeface="Nunito"/>
              <a:cs typeface="Nunito"/>
              <a:sym typeface="Nuni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7"/>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40" name="Google Shape;240;p7"/>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41" name="Google Shape;241;p7"/>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AR"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42" name="Google Shape;242;p7"/>
          <p:cNvSpPr txBox="1"/>
          <p:nvPr/>
        </p:nvSpPr>
        <p:spPr>
          <a:xfrm>
            <a:off x="801160" y="518925"/>
            <a:ext cx="6392100" cy="564900"/>
          </a:xfrm>
          <a:prstGeom prst="rect">
            <a:avLst/>
          </a:prstGeom>
          <a:noFill/>
          <a:ln>
            <a:noFill/>
          </a:ln>
        </p:spPr>
        <p:txBody>
          <a:bodyPr anchorCtr="0" anchor="b" bIns="34275" lIns="68575" spcFirstLastPara="1" rIns="68575" wrap="square" tIns="34275">
            <a:normAutofit fontScale="92500" lnSpcReduction="10000"/>
          </a:bodyPr>
          <a:lstStyle/>
          <a:p>
            <a:pPr indent="0" lvl="0" marL="0" marR="0" rtl="0" algn="ctr">
              <a:lnSpc>
                <a:spcPct val="100000"/>
              </a:lnSpc>
              <a:spcBef>
                <a:spcPts val="0"/>
              </a:spcBef>
              <a:spcAft>
                <a:spcPts val="0"/>
              </a:spcAft>
              <a:buNone/>
            </a:pPr>
            <a:r>
              <a:rPr b="1" i="0" lang="es-AR" sz="3700" u="none" cap="none" strike="noStrike">
                <a:solidFill>
                  <a:srgbClr val="4089D7"/>
                </a:solidFill>
                <a:latin typeface="Nunito"/>
                <a:ea typeface="Nunito"/>
                <a:cs typeface="Nunito"/>
                <a:sym typeface="Nunito"/>
              </a:rPr>
              <a:t>¿Qué es JavaScript?</a:t>
            </a:r>
            <a:endParaRPr/>
          </a:p>
          <a:p>
            <a:pPr indent="0" lvl="0" marL="0" marR="0" rtl="0" algn="ctr">
              <a:lnSpc>
                <a:spcPct val="100000"/>
              </a:lnSpc>
              <a:spcBef>
                <a:spcPts val="0"/>
              </a:spcBef>
              <a:spcAft>
                <a:spcPts val="0"/>
              </a:spcAft>
              <a:buNone/>
            </a:pPr>
            <a:r>
              <a:t/>
            </a:r>
            <a:endParaRPr b="1" i="0" sz="2800" u="none" cap="none" strike="noStrike">
              <a:solidFill>
                <a:srgbClr val="4089D7"/>
              </a:solidFill>
              <a:latin typeface="Nunito"/>
              <a:ea typeface="Nunito"/>
              <a:cs typeface="Nunito"/>
              <a:sym typeface="Nunito"/>
            </a:endParaRPr>
          </a:p>
        </p:txBody>
      </p:sp>
      <p:sp>
        <p:nvSpPr>
          <p:cNvPr id="243" name="Google Shape;243;p7"/>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44" name="Google Shape;244;p7"/>
          <p:cNvSpPr/>
          <p:nvPr/>
        </p:nvSpPr>
        <p:spPr>
          <a:xfrm rot="10800000">
            <a:off x="4689180" y="2725639"/>
            <a:ext cx="9784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AR"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descr="https://lh6.googleusercontent.com/9iGgKU2Sse4Fg6W-AaStEVZ2Zng8BZoAEQ0yVapF_AViVikF8jPKT6wl-67jwiiN9kW7WC7VaSccxDby-fACr97EnVu3APUSpNO3ag7Tt-Ct2KuGHlN8LYZIiF_hjIBYDqO7w9VCWB-DOMy9YcU9G6CgMw=s2048" id="245" name="Google Shape;245;p7"/>
          <p:cNvPicPr preferRelativeResize="0"/>
          <p:nvPr/>
        </p:nvPicPr>
        <p:blipFill rotWithShape="1">
          <a:blip r:embed="rId5">
            <a:alphaModFix/>
          </a:blip>
          <a:srcRect b="0" l="0" r="0" t="0"/>
          <a:stretch/>
        </p:blipFill>
        <p:spPr>
          <a:xfrm>
            <a:off x="221238" y="870355"/>
            <a:ext cx="3095012" cy="3095013"/>
          </a:xfrm>
          <a:prstGeom prst="rect">
            <a:avLst/>
          </a:prstGeom>
          <a:noFill/>
          <a:ln>
            <a:noFill/>
          </a:ln>
        </p:spPr>
      </p:pic>
      <p:sp>
        <p:nvSpPr>
          <p:cNvPr id="246" name="Google Shape;246;p7"/>
          <p:cNvSpPr/>
          <p:nvPr/>
        </p:nvSpPr>
        <p:spPr>
          <a:xfrm>
            <a:off x="3589867" y="1279088"/>
            <a:ext cx="5029199"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JavaScript es un lenguaje de programación que se utiliza principalmente para aportar dinamismo a sitios web y aplicaciones web.</a:t>
            </a:r>
            <a:endParaRPr/>
          </a:p>
          <a:p>
            <a:pPr indent="0" lvl="0" marL="0" marR="0" rtl="0" algn="l">
              <a:lnSpc>
                <a:spcPct val="100000"/>
              </a:lnSpc>
              <a:spcBef>
                <a:spcPts val="0"/>
              </a:spcBef>
              <a:spcAft>
                <a:spcPts val="0"/>
              </a:spcAft>
              <a:buNone/>
            </a:pPr>
            <a:r>
              <a:rPr b="0" i="0" lang="es-AR" sz="1800" u="none" cap="none" strike="noStrike">
                <a:solidFill>
                  <a:schemeClr val="dk1"/>
                </a:solidFill>
                <a:latin typeface="Nunito"/>
                <a:ea typeface="Nunito"/>
                <a:cs typeface="Nunito"/>
                <a:sym typeface="Nunito"/>
              </a:rPr>
              <a:t>Funciona en complemento con los lenguajes web HTML Y CSS3, permitiendo crear nuevas funcionalidades e interacciones avanzadas con los usuarios, así como interactuar con otras aplicaciones o servicios de backend.</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Generación T">
      <a:dk1>
        <a:srgbClr val="666666"/>
      </a:dk1>
      <a:lt1>
        <a:srgbClr val="E7E6E6"/>
      </a:lt1>
      <a:dk2>
        <a:srgbClr val="666666"/>
      </a:dk2>
      <a:lt2>
        <a:srgbClr val="E7E6E6"/>
      </a:lt2>
      <a:accent1>
        <a:srgbClr val="E3A0DD"/>
      </a:accent1>
      <a:accent2>
        <a:srgbClr val="F9C00B"/>
      </a:accent2>
      <a:accent3>
        <a:srgbClr val="4089D7"/>
      </a:accent3>
      <a:accent4>
        <a:srgbClr val="E3A0DD"/>
      </a:accent4>
      <a:accent5>
        <a:srgbClr val="FFC000"/>
      </a:accent5>
      <a:accent6>
        <a:srgbClr val="4089D7"/>
      </a:accent6>
      <a:hlink>
        <a:srgbClr val="4089D7"/>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Agustina Ramos</dc:creator>
</cp:coreProperties>
</file>